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7" r:id="rId9"/>
    <p:sldId id="284" r:id="rId10"/>
    <p:sldId id="286" r:id="rId11"/>
    <p:sldId id="271" r:id="rId12"/>
    <p:sldId id="287" r:id="rId13"/>
    <p:sldId id="274" r:id="rId14"/>
    <p:sldId id="276" r:id="rId15"/>
    <p:sldId id="277" r:id="rId16"/>
    <p:sldId id="273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FF9900"/>
    <a:srgbClr val="0066FF"/>
    <a:srgbClr val="663300"/>
    <a:srgbClr val="826300"/>
    <a:srgbClr val="FFFF00"/>
    <a:srgbClr val="CC9900"/>
    <a:srgbClr val="A4935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Проект на 2017 </a:t>
            </a:r>
            <a:r>
              <a:rPr lang="ru-RU" dirty="0">
                <a:solidFill>
                  <a:srgbClr val="FFC000"/>
                </a:solidFill>
              </a:rPr>
              <a:t>года                           </a:t>
            </a:r>
            <a:r>
              <a:rPr lang="ru-RU" dirty="0" smtClean="0">
                <a:solidFill>
                  <a:srgbClr val="FFC000"/>
                </a:solidFill>
              </a:rPr>
              <a:t>346 840 </a:t>
            </a:r>
            <a:r>
              <a:rPr lang="ru-RU" dirty="0">
                <a:solidFill>
                  <a:srgbClr val="FFC000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0.22002362204724421"/>
          <c:y val="4.15905881633119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78E-2"/>
          <c:y val="0.21896500227833007"/>
          <c:w val="0.81388888888888966"/>
          <c:h val="0.55155828096394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2016 года                           356 664 тыс. рублей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 </c:v>
                </c:pt>
                <c:pt idx="2">
                  <c:v>безвозмездные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93444</c:v>
                </c:pt>
                <c:pt idx="1">
                  <c:v>123224.1</c:v>
                </c:pt>
                <c:pt idx="2">
                  <c:v>130172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1716535433071067E-2"/>
          <c:y val="0.75496844956035469"/>
          <c:w val="0.86378915135608181"/>
          <c:h val="0.2296950902395709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7.1038105660081369E-2"/>
          <c:y val="8.1270969892234202E-2"/>
          <c:w val="0.34388359005901087"/>
          <c:h val="0.798797911343185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5927220829359694E-3"/>
                  <c:y val="-0.11993111876458172"/>
                </c:manualLayout>
              </c:layout>
              <c:showPercent val="1"/>
            </c:dLbl>
            <c:dLbl>
              <c:idx val="1"/>
              <c:layout>
                <c:manualLayout>
                  <c:x val="2.2778166248807883E-2"/>
                  <c:y val="-0.11640373291856462"/>
                </c:manualLayout>
              </c:layout>
              <c:showPercent val="1"/>
            </c:dLbl>
            <c:dLbl>
              <c:idx val="2"/>
              <c:layout>
                <c:manualLayout>
                  <c:x val="4.4037788081028623E-2"/>
                  <c:y val="-0.11993111876458172"/>
                </c:manualLayout>
              </c:layout>
              <c:showPercent val="1"/>
            </c:dLbl>
            <c:dLbl>
              <c:idx val="3"/>
              <c:layout>
                <c:manualLayout>
                  <c:x val="7.2890131996185395E-2"/>
                  <c:y val="-1.7636929230085564E-2"/>
                </c:manualLayout>
              </c:layout>
              <c:showPercent val="1"/>
            </c:dLbl>
            <c:dLbl>
              <c:idx val="4"/>
              <c:layout>
                <c:manualLayout>
                  <c:x val="4.5556332497615773E-2"/>
                  <c:y val="9.8766803688479274E-2"/>
                </c:manualLayout>
              </c:layout>
              <c:showPercent val="1"/>
            </c:dLbl>
            <c:dLbl>
              <c:idx val="5"/>
              <c:layout>
                <c:manualLayout>
                  <c:x val="0"/>
                  <c:y val="0.13051327630263304"/>
                </c:manualLayout>
              </c:layout>
              <c:showPercent val="1"/>
            </c:dLbl>
            <c:dLbl>
              <c:idx val="6"/>
              <c:layout>
                <c:manualLayout>
                  <c:x val="-4.2519243664441382E-2"/>
                  <c:y val="0.11993111876458172"/>
                </c:manualLayout>
              </c:layout>
              <c:showPercent val="1"/>
            </c:dLbl>
            <c:dLbl>
              <c:idx val="7"/>
              <c:layout>
                <c:manualLayout>
                  <c:x val="-5.1630510163964471E-2"/>
                  <c:y val="-0.10934896122653046"/>
                </c:manualLayout>
              </c:layout>
              <c:showPercent val="1"/>
            </c:dLbl>
            <c:dLbl>
              <c:idx val="8"/>
              <c:layout>
                <c:manualLayout>
                  <c:x val="-2.4296710665395082E-2"/>
                  <c:y val="-0.10229418953449616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Материальная поддержка отдельных категорий граждан</c:v>
                </c:pt>
                <c:pt idx="1">
                  <c:v>Обеспечение  занятости отдельных категорий граждан</c:v>
                </c:pt>
                <c:pt idx="2">
                  <c:v>Укрепление системы социальной защиты семьи</c:v>
                </c:pt>
                <c:pt idx="3">
                  <c:v>Исполнение муниципальных полномочий по социальной поддержке слабозащищенных граждан</c:v>
                </c:pt>
                <c:pt idx="4">
                  <c:v>Организация и проведение летней оздоровительной компании детей</c:v>
                </c:pt>
                <c:pt idx="5">
                  <c:v>Функционирование исполнительных органов местного самоуправления</c:v>
                </c:pt>
                <c:pt idx="6">
                  <c:v>Подпрограмма «Доступная для инвалидов среда жизнедеятельности» </c:v>
                </c:pt>
                <c:pt idx="7">
                  <c:v>Подпрограмма "Дети сироты " </c:v>
                </c:pt>
                <c:pt idx="8">
                  <c:v>Подпрограмма «Обеспечение жильем молодых семей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1463.1</c:v>
                </c:pt>
                <c:pt idx="1">
                  <c:v>364.5</c:v>
                </c:pt>
                <c:pt idx="2">
                  <c:v>1134.5999999999999</c:v>
                </c:pt>
                <c:pt idx="3">
                  <c:v>6782.6</c:v>
                </c:pt>
                <c:pt idx="4">
                  <c:v>2773.7</c:v>
                </c:pt>
                <c:pt idx="5">
                  <c:v>4465.5</c:v>
                </c:pt>
                <c:pt idx="6">
                  <c:v>500</c:v>
                </c:pt>
                <c:pt idx="7">
                  <c:v>8129.4</c:v>
                </c:pt>
                <c:pt idx="8">
                  <c:v>1895.5</c:v>
                </c:pt>
              </c:numCache>
            </c:numRef>
          </c:val>
        </c:ser>
        <c:firstSliceAng val="0"/>
        <c:holeSize val="50"/>
      </c:doughnutChart>
      <c:spPr>
        <a:scene3d>
          <a:camera prst="orthographicFront"/>
          <a:lightRig rig="threePt" dir="t"/>
        </a:scene3d>
        <a:sp3d>
          <a:bevelB prst="relaxedInset"/>
        </a:sp3d>
      </c:spPr>
    </c:plotArea>
    <c:legend>
      <c:legendPos val="r"/>
      <c:layout>
        <c:manualLayout>
          <c:xMode val="edge"/>
          <c:yMode val="edge"/>
          <c:x val="0.52522003349885138"/>
          <c:y val="5.4420439521931019E-3"/>
          <c:w val="0.46552067181361612"/>
          <c:h val="0.97908629676614511"/>
        </c:manualLayout>
      </c:layout>
      <c:txPr>
        <a:bodyPr/>
        <a:lstStyle/>
        <a:p>
          <a:pPr>
            <a:defRPr sz="1200" kern="600" cap="small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2313409621153214"/>
          <c:y val="0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29327968436469715"/>
          <c:w val="1"/>
          <c:h val="0.691016781836129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32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27509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Бюджетные ассигнования на реализацию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программы на 2017</a:t>
            </a:r>
            <a:r>
              <a:rPr lang="ru-RU" baseline="0" dirty="0" smtClean="0"/>
              <a:t> год</a:t>
            </a:r>
            <a:r>
              <a:rPr lang="ru-RU" dirty="0" smtClean="0"/>
              <a:t> – 30 358,2 тыс. </a:t>
            </a:r>
            <a:r>
              <a:rPr lang="ru-RU" dirty="0"/>
              <a:t>руб.</a:t>
            </a:r>
          </a:p>
        </c:rich>
      </c:tx>
      <c:layout>
        <c:manualLayout>
          <c:xMode val="edge"/>
          <c:yMode val="edge"/>
          <c:x val="0.24009747561984959"/>
          <c:y val="1.624454008034195E-2"/>
        </c:manualLayout>
      </c:layout>
    </c:title>
    <c:plotArea>
      <c:layout>
        <c:manualLayout>
          <c:layoutTarget val="inner"/>
          <c:xMode val="edge"/>
          <c:yMode val="edge"/>
          <c:x val="7.9836636434335486E-4"/>
          <c:y val="0.19712648886965775"/>
          <c:w val="0.47763930236129204"/>
          <c:h val="0.704792303779112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на реализацию программы -  8 765 ты. руб.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Проведение городских общественно значимых и социально-культурных мероприятий</c:v>
                </c:pt>
                <c:pt idx="1">
                  <c:v> Оказание муниципальными библиотеками района муниципальных услуг, выполнение работ</c:v>
                </c:pt>
                <c:pt idx="2">
                  <c:v>Оказание домами культуры муниципальных услуг, выполнение работ</c:v>
                </c:pt>
                <c:pt idx="3">
                  <c:v>предоставление государственных услуг организациями по дополнительному образованию детей </c:v>
                </c:pt>
                <c:pt idx="4">
                  <c:v>развитие и совершенствование материально-технической базы муниципальных учреждений сферы культуры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1395</c:v>
                </c:pt>
                <c:pt idx="1">
                  <c:v>4708</c:v>
                </c:pt>
                <c:pt idx="2">
                  <c:v>2314</c:v>
                </c:pt>
                <c:pt idx="3">
                  <c:v>19402</c:v>
                </c:pt>
                <c:pt idx="4">
                  <c:v>2539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617256378423058"/>
          <c:y val="0.2244297417246037"/>
          <c:w val="0.36456815196660575"/>
          <c:h val="0.722125904139307"/>
        </c:manualLayout>
      </c:layout>
      <c:txPr>
        <a:bodyPr/>
        <a:lstStyle/>
        <a:p>
          <a:pPr>
            <a:defRPr sz="1400" cap="small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9.0926678644901518E-2"/>
          <c:y val="0.30750815135490633"/>
          <c:w val="0.85433801153437761"/>
          <c:h val="0.59268056278598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1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30358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4"/>
                <c:pt idx="0">
                  <c:v>- проведение ремонта зданий и оборудования </c:v>
                </c:pt>
                <c:pt idx="1">
                  <c:v>- проведение массовых физкультурно-спортивных мероприятий в соответствии с календарным планом</c:v>
                </c:pt>
                <c:pt idx="2">
                  <c:v>- внедрение на территории района Всероссийского физкультурно-спортивного комплекса «Готов к труду и обороне» </c:v>
                </c:pt>
                <c:pt idx="3">
                  <c:v>- финансовое обеспечение муниципального задания на оказание муниципальных услуг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645</c:v>
                </c:pt>
                <c:pt idx="1">
                  <c:v>1135</c:v>
                </c:pt>
                <c:pt idx="2">
                  <c:v>275</c:v>
                </c:pt>
                <c:pt idx="3">
                  <c:v>4310</c:v>
                </c:pt>
              </c:numCache>
            </c:numRef>
          </c:val>
        </c:ser>
        <c:axId val="82743296"/>
        <c:axId val="82744832"/>
      </c:barChart>
      <c:catAx>
        <c:axId val="82743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 sz="1600" b="1" baseline="0"/>
            </a:pPr>
            <a:endParaRPr lang="ru-RU"/>
          </a:p>
        </c:txPr>
        <c:crossAx val="82744832"/>
        <c:crosses val="autoZero"/>
        <c:auto val="1"/>
        <c:lblAlgn val="l"/>
        <c:lblOffset val="100"/>
      </c:catAx>
      <c:valAx>
        <c:axId val="8274483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2743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813044637744819"/>
          <c:y val="4.7626428792863787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1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explosion val="1"/>
          <c:dLbls>
            <c:dLbl>
              <c:idx val="1"/>
              <c:delete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</c:v>
                </c:pt>
                <c:pt idx="1">
                  <c:v>98.2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626371727296293"/>
          <c:y val="6.7107305260488068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0"/>
          <c:y val="0.27041224568671385"/>
          <c:w val="1"/>
          <c:h val="0.57805130651658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2515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Бюджетные</a:t>
            </a:r>
            <a:r>
              <a:rPr lang="ru-RU" baseline="0" dirty="0" smtClean="0"/>
              <a:t> ассигнования на 2017 год  - 2 515,24 т. р.</a:t>
            </a:r>
            <a:endParaRPr lang="ru-RU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-  резервный фонд по п ГО и ЧС </c:v>
                </c:pt>
                <c:pt idx="1">
                  <c:v>- приобретение запасов в целях Гражданской Обороны  </c:v>
                </c:pt>
                <c:pt idx="2">
                  <c:v>- совершенствование противопожарной пропаганды</c:v>
                </c:pt>
                <c:pt idx="3">
                  <c:v>- обеспечение деятельности учреждения в сфере безопасности людей на водных объектах </c:v>
                </c:pt>
                <c:pt idx="4">
                  <c:v>- осуществлению первичного воинского учета </c:v>
                </c:pt>
                <c:pt idx="5">
                  <c:v>- на обеспечение деятельности казенного учреждения «ЕДДС»  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500</c:v>
                </c:pt>
                <c:pt idx="1">
                  <c:v>170</c:v>
                </c:pt>
                <c:pt idx="2">
                  <c:v>35</c:v>
                </c:pt>
                <c:pt idx="3">
                  <c:v>243.5</c:v>
                </c:pt>
                <c:pt idx="4">
                  <c:v>735.9</c:v>
                </c:pt>
                <c:pt idx="5">
                  <c:v>830.83999999999958</c:v>
                </c:pt>
              </c:numCache>
            </c:numRef>
          </c:val>
        </c:ser>
        <c:axId val="67208704"/>
        <c:axId val="67210240"/>
      </c:barChart>
      <c:catAx>
        <c:axId val="67208704"/>
        <c:scaling>
          <c:orientation val="minMax"/>
        </c:scaling>
        <c:axPos val="l"/>
        <c:numFmt formatCode="dd/mm/yyyy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210240"/>
        <c:crosses val="autoZero"/>
        <c:auto val="1"/>
        <c:lblAlgn val="r"/>
        <c:lblOffset val="100"/>
      </c:catAx>
      <c:valAx>
        <c:axId val="6721024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67208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6277</c:v>
                </c:pt>
                <c:pt idx="1">
                  <c:v>354607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Бюджетные ассигнования – 6 276,69 тыс. рублей</a:t>
            </a:r>
            <a:endParaRPr lang="ru-RU" dirty="0"/>
          </a:p>
        </c:rich>
      </c:tx>
      <c:layout>
        <c:manualLayout>
          <c:xMode val="edge"/>
          <c:yMode val="edge"/>
          <c:x val="0.16201259932274914"/>
          <c:y val="3.406225460030541E-2"/>
        </c:manualLayout>
      </c:layout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2016г.</c:v>
                </c:pt>
              </c:strCache>
            </c:strRef>
          </c:tx>
          <c:dLbls>
            <c:dLbl>
              <c:idx val="0"/>
              <c:layout>
                <c:manualLayout>
                  <c:x val="4.1448622357825163E-2"/>
                  <c:y val="1.0452606073375632E-2"/>
                </c:manualLayout>
              </c:layout>
              <c:showVal val="1"/>
            </c:dLbl>
            <c:dLbl>
              <c:idx val="3"/>
              <c:layout>
                <c:manualLayout>
                  <c:x val="-3.7007698533772525E-2"/>
                  <c:y val="-2.78736161956684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Содержание морских пляжей в границах муниципальных образований</c:v>
                </c:pt>
                <c:pt idx="1">
                  <c:v>Оказание муниципальными учреждениями муниципальных услуг</c:v>
                </c:pt>
                <c:pt idx="2">
                  <c:v>Благоустройство территорий и объектов туристической направленности</c:v>
                </c:pt>
                <c:pt idx="3">
                  <c:v>мероприятия туристической направленности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3000</c:v>
                </c:pt>
                <c:pt idx="1">
                  <c:v>1887.7</c:v>
                </c:pt>
                <c:pt idx="2">
                  <c:v>420.98999999999978</c:v>
                </c:pt>
                <c:pt idx="3">
                  <c:v>968</c:v>
                </c:pt>
              </c:numCache>
            </c:numRef>
          </c:val>
        </c:ser>
        <c:axId val="82884864"/>
        <c:axId val="82903040"/>
      </c:areaChart>
      <c:catAx>
        <c:axId val="82884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903040"/>
        <c:crosses val="autoZero"/>
        <c:auto val="1"/>
        <c:lblAlgn val="ctr"/>
        <c:lblOffset val="100"/>
      </c:catAx>
      <c:valAx>
        <c:axId val="82903040"/>
        <c:scaling>
          <c:orientation val="minMax"/>
        </c:scaling>
        <c:axPos val="l"/>
        <c:majorGridlines/>
        <c:numFmt formatCode="#,##0" sourceLinked="1"/>
        <c:tickLblPos val="nextTo"/>
        <c:crossAx val="82884864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Динамика доходов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7069308758686261"/>
          <c:y val="3.1225386234033693E-2"/>
        </c:manualLayout>
      </c:layout>
    </c:title>
    <c:plotArea>
      <c:layout/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107500</c:v>
                </c:pt>
                <c:pt idx="1">
                  <c:v>122200</c:v>
                </c:pt>
                <c:pt idx="2">
                  <c:v>330900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93444</c:v>
                </c:pt>
                <c:pt idx="1">
                  <c:v>123224</c:v>
                </c:pt>
                <c:pt idx="2">
                  <c:v>130712</c:v>
                </c:pt>
              </c:numCache>
            </c:numRef>
          </c:val>
        </c:ser>
        <c:dLbls>
          <c:showVal val="1"/>
        </c:dLbls>
        <c:marker val="1"/>
        <c:axId val="45990272"/>
        <c:axId val="45991808"/>
      </c:lineChart>
      <c:catAx>
        <c:axId val="45990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991808"/>
        <c:crosses val="autoZero"/>
        <c:auto val="1"/>
        <c:lblAlgn val="ctr"/>
        <c:lblOffset val="100"/>
      </c:catAx>
      <c:valAx>
        <c:axId val="4599180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459902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 года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Повышение квалификации муниципальных служащих </c:v>
                </c:pt>
                <c:pt idx="1">
                  <c:v>Развитие, модернизация и сопровождение информационных систем</c:v>
                </c:pt>
                <c:pt idx="2">
                  <c:v>Создание условий для обеспечения деятельности органов местного самоуправления</c:v>
                </c:pt>
                <c:pt idx="3">
                  <c:v>Муниципальная поддержка средств массовой информации</c:v>
                </c:pt>
                <c:pt idx="4">
                  <c:v>Исполнения муниципальных функций органами исполнительной власти</c:v>
                </c:pt>
                <c:pt idx="5">
                  <c:v>Финансовое обеспечение деятельности муниципальных казенных учреждений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242</c:v>
                </c:pt>
                <c:pt idx="1">
                  <c:v>3565.4</c:v>
                </c:pt>
                <c:pt idx="2">
                  <c:v>11133</c:v>
                </c:pt>
                <c:pt idx="3">
                  <c:v>2580</c:v>
                </c:pt>
                <c:pt idx="4">
                  <c:v>26366</c:v>
                </c:pt>
                <c:pt idx="5">
                  <c:v>6356</c:v>
                </c:pt>
              </c:numCache>
            </c:numRef>
          </c:val>
        </c:ser>
        <c:dLbls>
          <c:showVal val="1"/>
        </c:dLbls>
        <c:axId val="67355392"/>
        <c:axId val="67356928"/>
      </c:barChart>
      <c:catAx>
        <c:axId val="67355392"/>
        <c:scaling>
          <c:orientation val="minMax"/>
        </c:scaling>
        <c:axPos val="l"/>
        <c:tickLblPos val="nextTo"/>
        <c:crossAx val="67356928"/>
        <c:crosses val="autoZero"/>
        <c:auto val="1"/>
        <c:lblAlgn val="ctr"/>
        <c:lblOffset val="100"/>
      </c:catAx>
      <c:valAx>
        <c:axId val="67356928"/>
        <c:scaling>
          <c:orientation val="minMax"/>
        </c:scaling>
        <c:delete val="1"/>
        <c:axPos val="b"/>
        <c:majorGridlines/>
        <c:numFmt formatCode="#,##0" sourceLinked="1"/>
        <c:tickLblPos val="none"/>
        <c:crossAx val="67355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390105071353156"/>
          <c:y val="5.5122348050814264E-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view3D>
      <c:rotX val="30"/>
      <c:rotY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50243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программные мероприятия 2016г.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6.0332666502872424E-2"/>
                  <c:y val="2.2222222222222251E-2"/>
                </c:manualLayout>
              </c:layout>
              <c:showVal val="1"/>
            </c:dLbl>
            <c:dLbl>
              <c:idx val="3"/>
              <c:layout>
                <c:manualLayout>
                  <c:x val="-4.4862752014956465E-2"/>
                  <c:y val="-1.851851851851854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Финансовое обеспечение исполнительного органа муниципального образования</c:v>
                </c:pt>
                <c:pt idx="1">
                  <c:v>Выравнивание финансовых возможностей бюджетов поселений</c:v>
                </c:pt>
                <c:pt idx="2">
                  <c:v>Управление муниципальным долгом</c:v>
                </c:pt>
                <c:pt idx="3">
                  <c:v>Сопровождение и модернизация программных комплексов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7334</c:v>
                </c:pt>
                <c:pt idx="1">
                  <c:v>3726</c:v>
                </c:pt>
                <c:pt idx="2">
                  <c:v>5306</c:v>
                </c:pt>
                <c:pt idx="3">
                  <c:v>135</c:v>
                </c:pt>
              </c:numCache>
            </c:numRef>
          </c:val>
        </c:ser>
        <c:axId val="82977152"/>
        <c:axId val="82978688"/>
      </c:areaChart>
      <c:catAx>
        <c:axId val="8297715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2978688"/>
        <c:crosses val="autoZero"/>
        <c:auto val="1"/>
        <c:lblAlgn val="ctr"/>
        <c:lblOffset val="100"/>
      </c:catAx>
      <c:valAx>
        <c:axId val="82978688"/>
        <c:scaling>
          <c:orientation val="minMax"/>
        </c:scaling>
        <c:axPos val="l"/>
        <c:majorGridlines/>
        <c:numFmt formatCode="#,##0" sourceLinked="1"/>
        <c:tickLblPos val="nextTo"/>
        <c:crossAx val="8297715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0180600848271768"/>
          <c:y val="5.0391226371672988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0.14549731402393212"/>
          <c:y val="0.37901939467043366"/>
          <c:w val="0.76087869321709456"/>
          <c:h val="0.48887821988033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16501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rotY val="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25"/>
          <c:dLbls>
            <c:dLbl>
              <c:idx val="0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35590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2.1957915263655835E-2"/>
                  <c:y val="-5.876816375864579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УСНО</c:v>
                </c:pt>
                <c:pt idx="2">
                  <c:v>ЕНВД</c:v>
                </c:pt>
                <c:pt idx="3">
                  <c:v>Налог на имущество 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22.798340292320976</c:v>
                </c:pt>
                <c:pt idx="1">
                  <c:v>7.8370247171051775</c:v>
                </c:pt>
                <c:pt idx="2">
                  <c:v>6.9475224117137424</c:v>
                </c:pt>
                <c:pt idx="3">
                  <c:v>7.6062678782126394</c:v>
                </c:pt>
                <c:pt idx="4">
                  <c:v>1.3370834947905561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463861017577049E-2"/>
                  <c:y val="-5.8768163758645305E-3"/>
                </c:manualLayout>
              </c:layout>
              <c:showVal val="1"/>
            </c:dLbl>
            <c:dLbl>
              <c:idx val="4"/>
              <c:layout>
                <c:manualLayout>
                  <c:x val="-1.4638725440417499E-2"/>
                  <c:y val="-8.2644628099173764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УСНО</c:v>
                </c:pt>
                <c:pt idx="2">
                  <c:v>ЕНВД</c:v>
                </c:pt>
                <c:pt idx="3">
                  <c:v>Налог на имущество 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21.170638949914157</c:v>
                </c:pt>
                <c:pt idx="1">
                  <c:v>5.3861207007956873</c:v>
                </c:pt>
                <c:pt idx="2">
                  <c:v>7.871028485978556</c:v>
                </c:pt>
                <c:pt idx="3">
                  <c:v>6.646112946997242</c:v>
                </c:pt>
                <c:pt idx="4">
                  <c:v>1.4307604260896856</c:v>
                </c:pt>
              </c:numCache>
            </c:numRef>
          </c:val>
          <c:smooth val="1"/>
        </c:ser>
        <c:axId val="65306624"/>
        <c:axId val="65308160"/>
      </c:areaChart>
      <c:catAx>
        <c:axId val="65306624"/>
        <c:scaling>
          <c:orientation val="minMax"/>
        </c:scaling>
        <c:axPos val="b"/>
        <c:tickLblPos val="nextTo"/>
        <c:crossAx val="65308160"/>
        <c:crosses val="autoZero"/>
        <c:auto val="1"/>
        <c:lblAlgn val="ctr"/>
        <c:lblOffset val="100"/>
      </c:catAx>
      <c:valAx>
        <c:axId val="65308160"/>
        <c:scaling>
          <c:orientation val="minMax"/>
        </c:scaling>
        <c:axPos val="l"/>
        <c:majorGridlines/>
        <c:numFmt formatCode="0" sourceLinked="1"/>
        <c:tickLblPos val="nextTo"/>
        <c:crossAx val="65306624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area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3.1176929072486391E-2"/>
                  <c:y val="-2.994011976047917E-2"/>
                </c:manualLayout>
              </c:layout>
              <c:showVal val="1"/>
            </c:dLbl>
            <c:dLbl>
              <c:idx val="3"/>
              <c:layout>
                <c:manualLayout>
                  <c:x val="-1.0911925175370115E-2"/>
                  <c:y val="-2.395209580838323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Продажа активов</c:v>
                </c:pt>
                <c:pt idx="2">
                  <c:v>Штрафы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50.025034940068579</c:v>
                </c:pt>
                <c:pt idx="1">
                  <c:v>0.54249626652850358</c:v>
                </c:pt>
                <c:pt idx="2">
                  <c:v>1.3584176176315641</c:v>
                </c:pt>
                <c:pt idx="3">
                  <c:v>1.2700333944330999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1823850350740453E-2"/>
                  <c:y val="-2.3952095808383235E-2"/>
                </c:manualLayout>
              </c:layout>
              <c:showVal val="1"/>
            </c:dLbl>
            <c:dLbl>
              <c:idx val="3"/>
              <c:layout>
                <c:manualLayout>
                  <c:x val="-1.0911925175370115E-2"/>
                  <c:y val="1.19760479041915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Продажа активов</c:v>
                </c:pt>
                <c:pt idx="2">
                  <c:v>Штрафы</c:v>
                </c:pt>
                <c:pt idx="3">
                  <c:v>другие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55.38427455831031</c:v>
                </c:pt>
                <c:pt idx="1">
                  <c:v>0</c:v>
                </c:pt>
                <c:pt idx="2">
                  <c:v>0.83076411837465625</c:v>
                </c:pt>
                <c:pt idx="3">
                  <c:v>0.61107316262669165</c:v>
                </c:pt>
              </c:numCache>
            </c:numRef>
          </c:val>
        </c:ser>
        <c:axId val="65379328"/>
        <c:axId val="65393408"/>
      </c:areaChart>
      <c:catAx>
        <c:axId val="65379328"/>
        <c:scaling>
          <c:orientation val="minMax"/>
        </c:scaling>
        <c:axPos val="b"/>
        <c:numFmt formatCode="dd/mm/yyyy" sourceLinked="1"/>
        <c:tickLblPos val="nextTo"/>
        <c:crossAx val="65393408"/>
        <c:crosses val="autoZero"/>
        <c:auto val="1"/>
        <c:lblAlgn val="ctr"/>
        <c:lblOffset val="100"/>
      </c:catAx>
      <c:valAx>
        <c:axId val="65393408"/>
        <c:scaling>
          <c:orientation val="minMax"/>
        </c:scaling>
        <c:axPos val="l"/>
        <c:majorGridlines/>
        <c:numFmt formatCode="0%" sourceLinked="1"/>
        <c:tickLblPos val="nextTo"/>
        <c:crossAx val="6537932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120337</c:v>
                </c:pt>
                <c:pt idx="1">
                  <c:v>6260</c:v>
                </c:pt>
                <c:pt idx="2">
                  <c:v>2044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792041625004691"/>
          <c:y val="9.9567825797134066E-2"/>
          <c:w val="0.47347011948167428"/>
          <c:h val="0.624980557715809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МО г. Светлогорск</c:v>
                </c:pt>
                <c:pt idx="1">
                  <c:v>МО п. Донское</c:v>
                </c:pt>
                <c:pt idx="2">
                  <c:v>МО п. Приморье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1142.5999999999999</c:v>
                </c:pt>
                <c:pt idx="1">
                  <c:v>271.7</c:v>
                </c:pt>
                <c:pt idx="2">
                  <c:v>116.3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1605801010984764"/>
          <c:y val="0.15247344312170463"/>
          <c:w val="0.42776052299018186"/>
          <c:h val="0.752116858810559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396756829007486"/>
                  <c:y val="-0.32632656200593146"/>
                </c:manualLayout>
              </c:layout>
              <c:showPercent val="1"/>
            </c:dLbl>
            <c:dLbl>
              <c:idx val="1"/>
              <c:layout>
                <c:manualLayout>
                  <c:x val="5.8508919024010904E-2"/>
                  <c:y val="0.1211799116337501"/>
                </c:manualLayout>
              </c:layout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непрограммная часть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319017</c:v>
                </c:pt>
                <c:pt idx="1">
                  <c:v>35590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>
        <c:manualLayout>
          <c:xMode val="edge"/>
          <c:yMode val="edge"/>
          <c:x val="8.3323612326237067E-3"/>
          <c:y val="0.90734854246964014"/>
          <c:w val="0.93549564984932443"/>
          <c:h val="7.6371215164127065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Бюджетные ассигнования на реализацию программы </a:t>
            </a:r>
            <a:r>
              <a:rPr lang="ru-RU" dirty="0" smtClean="0"/>
              <a:t> 175 160 </a:t>
            </a: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34229549431321077"/>
          <c:y val="1.888064733648012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на реализацию программы 0 186 177 тыс. руб.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 Содействие развитию дошкольного образования</c:v>
                </c:pt>
                <c:pt idx="1">
                  <c:v>Содействие развития Общего образования</c:v>
                </c:pt>
                <c:pt idx="2">
                  <c:v> Содействие развития Дополнительного образования</c:v>
                </c:pt>
                <c:pt idx="3">
                  <c:v>Развитие сети учреждений образования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64473</c:v>
                </c:pt>
                <c:pt idx="1">
                  <c:v>79824</c:v>
                </c:pt>
                <c:pt idx="2">
                  <c:v>18473</c:v>
                </c:pt>
                <c:pt idx="3">
                  <c:v>12000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55548264800335"/>
          <c:y val="0.24021307803386063"/>
          <c:w val="0.3241852580927384"/>
          <c:h val="0.730194284674722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274240777007974"/>
          <c:y val="5.5060667896017775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7.2162644372639584E-2"/>
          <c:y val="0.26704423929568588"/>
          <c:w val="0.86770181865016183"/>
          <c:h val="0.56777375701626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расходах</c:v>
                </c:pt>
              </c:strCache>
            </c:strRef>
          </c:tx>
          <c:explosion val="1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354607</c:v>
                </c:pt>
                <c:pt idx="1">
                  <c:v>175160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05A32-8FA6-4EF6-8337-F095CB6E77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4BE2F-DE97-4794-987D-203BB42C3173}">
      <dgm:prSet/>
      <dgm:spPr/>
      <dgm:t>
        <a:bodyPr/>
        <a:lstStyle/>
        <a:p>
          <a:pPr algn="ctr"/>
          <a:r>
            <a:rPr lang="ru-RU" smtClean="0"/>
            <a:t>В качестве основных источников  финансирования дефицита районного бюджета запланированы бюджетные кредиты и изменение остатков средств на счетах по учету средств бюджета.  </a:t>
          </a:r>
          <a:endParaRPr lang="ru-RU"/>
        </a:p>
      </dgm:t>
    </dgm:pt>
    <dgm:pt modelId="{C9D12026-C46B-43FF-81C2-B75ACE5884BD}" type="sibTrans" cxnId="{C8B9ED9C-210B-4B11-8660-59C5CA2160EB}">
      <dgm:prSet/>
      <dgm:spPr/>
      <dgm:t>
        <a:bodyPr/>
        <a:lstStyle/>
        <a:p>
          <a:endParaRPr lang="ru-RU"/>
        </a:p>
      </dgm:t>
    </dgm:pt>
    <dgm:pt modelId="{4D49B6BB-DFE2-43E8-89A7-26E4FC5F3DBB}" type="parTrans" cxnId="{C8B9ED9C-210B-4B11-8660-59C5CA2160EB}">
      <dgm:prSet/>
      <dgm:spPr/>
      <dgm:t>
        <a:bodyPr/>
        <a:lstStyle/>
        <a:p>
          <a:endParaRPr lang="ru-RU"/>
        </a:p>
      </dgm:t>
    </dgm:pt>
    <dgm:pt modelId="{BF2C7130-9499-4473-A43D-B51F94A80B54}">
      <dgm:prSet/>
      <dgm:spPr/>
      <dgm:t>
        <a:bodyPr/>
        <a:lstStyle/>
        <a:p>
          <a:pPr algn="ctr"/>
          <a:r>
            <a:rPr lang="ru-RU" dirty="0" smtClean="0"/>
            <a:t>Рамках выполнения долговых обязательств, предусмотрены средства в объеме 1 833тыс. рублей на погашение  задолженности по бюджетным кредитам, </a:t>
          </a:r>
          <a:endParaRPr lang="ru-RU" dirty="0"/>
        </a:p>
      </dgm:t>
    </dgm:pt>
    <dgm:pt modelId="{986C3614-28C5-4E1C-A626-5F0C88A63EB9}" type="sibTrans" cxnId="{A0BA1EAC-3F27-482D-AE09-E74BE83E2501}">
      <dgm:prSet/>
      <dgm:spPr/>
      <dgm:t>
        <a:bodyPr/>
        <a:lstStyle/>
        <a:p>
          <a:endParaRPr lang="ru-RU"/>
        </a:p>
      </dgm:t>
    </dgm:pt>
    <dgm:pt modelId="{73D553BA-7A25-48C2-9F05-AA6404343515}" type="parTrans" cxnId="{A0BA1EAC-3F27-482D-AE09-E74BE83E2501}">
      <dgm:prSet/>
      <dgm:spPr/>
      <dgm:t>
        <a:bodyPr/>
        <a:lstStyle/>
        <a:p>
          <a:endParaRPr lang="ru-RU"/>
        </a:p>
      </dgm:t>
    </dgm:pt>
    <dgm:pt modelId="{0681DCFF-E9DD-4761-9AC3-39A66EB17DDA}" type="pres">
      <dgm:prSet presAssocID="{98A05A32-8FA6-4EF6-8337-F095CB6E7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86E8A-36A0-4D74-8E4E-B6A4184D11A1}" type="pres">
      <dgm:prSet presAssocID="{A694BE2F-DE97-4794-987D-203BB42C31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8F08-64F6-4DEB-ABE3-7C9C6A457417}" type="pres">
      <dgm:prSet presAssocID="{C9D12026-C46B-43FF-81C2-B75ACE5884BD}" presName="spacer" presStyleCnt="0"/>
      <dgm:spPr/>
    </dgm:pt>
    <dgm:pt modelId="{6C9318F4-AF27-43E5-BA06-2445E3F41725}" type="pres">
      <dgm:prSet presAssocID="{BF2C7130-9499-4473-A43D-B51F94A80B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4AC57-F8AF-405D-B707-A2CC0C8E4DB2}" type="presOf" srcId="{98A05A32-8FA6-4EF6-8337-F095CB6E7777}" destId="{0681DCFF-E9DD-4761-9AC3-39A66EB17DDA}" srcOrd="0" destOrd="0" presId="urn:microsoft.com/office/officeart/2005/8/layout/vList2"/>
    <dgm:cxn modelId="{02653EB2-BBBE-4ABD-BBC3-C1AEE83D9F7B}" type="presOf" srcId="{A694BE2F-DE97-4794-987D-203BB42C3173}" destId="{36386E8A-36A0-4D74-8E4E-B6A4184D11A1}" srcOrd="0" destOrd="0" presId="urn:microsoft.com/office/officeart/2005/8/layout/vList2"/>
    <dgm:cxn modelId="{C8B9ED9C-210B-4B11-8660-59C5CA2160EB}" srcId="{98A05A32-8FA6-4EF6-8337-F095CB6E7777}" destId="{A694BE2F-DE97-4794-987D-203BB42C3173}" srcOrd="0" destOrd="0" parTransId="{4D49B6BB-DFE2-43E8-89A7-26E4FC5F3DBB}" sibTransId="{C9D12026-C46B-43FF-81C2-B75ACE5884BD}"/>
    <dgm:cxn modelId="{6D5BB98E-DE73-4D9C-9935-26BD30D3404C}" type="presOf" srcId="{BF2C7130-9499-4473-A43D-B51F94A80B54}" destId="{6C9318F4-AF27-43E5-BA06-2445E3F41725}" srcOrd="0" destOrd="0" presId="urn:microsoft.com/office/officeart/2005/8/layout/vList2"/>
    <dgm:cxn modelId="{A0BA1EAC-3F27-482D-AE09-E74BE83E2501}" srcId="{98A05A32-8FA6-4EF6-8337-F095CB6E7777}" destId="{BF2C7130-9499-4473-A43D-B51F94A80B54}" srcOrd="1" destOrd="0" parTransId="{73D553BA-7A25-48C2-9F05-AA6404343515}" sibTransId="{986C3614-28C5-4E1C-A626-5F0C88A63EB9}"/>
    <dgm:cxn modelId="{75A4958F-4BBF-4025-A52C-408B803ADC15}" type="presParOf" srcId="{0681DCFF-E9DD-4761-9AC3-39A66EB17DDA}" destId="{36386E8A-36A0-4D74-8E4E-B6A4184D11A1}" srcOrd="0" destOrd="0" presId="urn:microsoft.com/office/officeart/2005/8/layout/vList2"/>
    <dgm:cxn modelId="{1230837C-5264-4467-ACDA-510EC7B21753}" type="presParOf" srcId="{0681DCFF-E9DD-4761-9AC3-39A66EB17DDA}" destId="{12208F08-64F6-4DEB-ABE3-7C9C6A457417}" srcOrd="1" destOrd="0" presId="urn:microsoft.com/office/officeart/2005/8/layout/vList2"/>
    <dgm:cxn modelId="{A5AAB708-7781-4F68-8AF7-1FA9831FA3C0}" type="presParOf" srcId="{0681DCFF-E9DD-4761-9AC3-39A66EB17DDA}" destId="{6C9318F4-AF27-43E5-BA06-2445E3F417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0.41999</cdr:x>
      <cdr:y>0.6</cdr:y>
    </cdr:from>
    <cdr:to>
      <cdr:x>0.55999</cdr:x>
      <cdr:y>0.6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3456384" y="2808312"/>
          <a:ext cx="115212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0.46556</cdr:x>
      <cdr:y>0.19737</cdr:y>
    </cdr:from>
    <cdr:to>
      <cdr:x>0.6315</cdr:x>
      <cdr:y>0.39105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39952" y="1080120"/>
          <a:ext cx="1475656" cy="1059934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0.45347</cdr:x>
      <cdr:y>0.6629</cdr:y>
    </cdr:from>
    <cdr:to>
      <cdr:x>0.59922</cdr:x>
      <cdr:y>0.83302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032448" y="3627784"/>
          <a:ext cx="1296144" cy="930994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0.62439</cdr:x>
      <cdr:y>0.21097</cdr:y>
    </cdr:from>
    <cdr:to>
      <cdr:x>0.83171</cdr:x>
      <cdr:y>0.48686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66928" y="936104"/>
          <a:ext cx="1748766" cy="12241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2D13-DFD5-4EEC-A81C-09479D8B4ED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817C-29C6-4D4A-ADEB-E9ADDACB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817C-29C6-4D4A-ADEB-E9ADDACBEA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31432" y="1772816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БЮДЖЕТ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МУНИЦИПАЛЬНОГО ОБРАЗОВАНИЯ «СВЕТЛОГОРСКИЙ РАЙОН» 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НА 2017 ГОД 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4886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28.11.2016 г.                                                                                             г. Светлогорск</a:t>
            </a:r>
            <a:endParaRPr lang="ru-RU" dirty="0"/>
          </a:p>
        </p:txBody>
      </p:sp>
      <p:pic>
        <p:nvPicPr>
          <p:cNvPr id="7" name="Содержимое 6" descr="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586" y="620688"/>
            <a:ext cx="4069056" cy="554461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rosmintrud.ru/social/big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84784"/>
            <a:ext cx="2456913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38" name="Picture 2" descr="http://probusiness.my1.ru/_pu/6/s80406104.jpg"/>
          <p:cNvPicPr>
            <a:picLocks noChangeAspect="1" noChangeArrowheads="1"/>
          </p:cNvPicPr>
          <p:nvPr/>
        </p:nvPicPr>
        <p:blipFill>
          <a:blip r:embed="rId3" cstate="print">
            <a:lum contrast="-24000"/>
          </a:blip>
          <a:srcRect/>
          <a:stretch>
            <a:fillRect/>
          </a:stretch>
        </p:blipFill>
        <p:spPr bwMode="auto">
          <a:xfrm>
            <a:off x="1619672" y="4149080"/>
            <a:ext cx="1808273" cy="1008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МП «Социальная поддержка населения Светлогорского района»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852936"/>
          <a:ext cx="8363272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323528" y="1484784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en-US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i="1" dirty="0" smtClean="0">
                <a:solidFill>
                  <a:srgbClr val="0066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повышение уровня жизни и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66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социальной защищенности населения района.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Бюджетные ассигнования - 27 508,88  тыс. руб.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052736"/>
          <a:ext cx="180020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328" y="65253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Слайд  10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МП «Развитие культуры на территории Светлогорского района» на 2015-2017 </a:t>
            </a:r>
            <a:r>
              <a:rPr lang="ru-RU" sz="2400" dirty="0" err="1" smtClean="0"/>
              <a:t>гг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8924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638132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11</a:t>
            </a:r>
            <a:endParaRPr lang="ru-RU" dirty="0"/>
          </a:p>
        </p:txBody>
      </p:sp>
      <p:pic>
        <p:nvPicPr>
          <p:cNvPr id="12292" name="Picture 4" descr="http://www.svetlogorsk39.ru/upload/iblock/a12/dscn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1296144" cy="97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0" y="1340768"/>
          <a:ext cx="2088232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МП «Развитие физической культуры и спорта на территории Светлогорского района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8435280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79712" y="1268760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Arial" pitchFamily="34" charset="0"/>
              </a:rPr>
              <a:t>комплексное развитие физической культуры и спорта в Светлогорском районе.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Бюджетные ассигнования на 2017г. - 6 365,1тыс.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уб.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124744"/>
          <a:ext cx="2039888" cy="1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63" name="Picture 3" descr="http://www.svetlogorsk39.ru/upload/iblock/478/G142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3136"/>
            <a:ext cx="172819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1" y="5733257"/>
            <a:ext cx="1752193" cy="105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1236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.usmanova\Desktop\0_99408_3825b98e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4941168"/>
            <a:ext cx="144016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340768"/>
          <a:ext cx="2592288" cy="13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МП «Обеспечение безопасности жизнедеятельности населения Светлогорского района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07504" y="2780929"/>
          <a:ext cx="8928992" cy="40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7824" y="1386208"/>
            <a:ext cx="61561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- повышение уровня безопасности населения и территории Светлогорского района, обеспечение работы в области мобилизационной подготовки, гражданской обороны и воинского учета, снижение риска проявления асоциальных явлений и преступности на территории Светлогорского района.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648866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13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янтарьхолл.рф/wp-content/uploads/2015/11/wabKdbLKt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29000"/>
            <a:ext cx="2192946" cy="123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00209_Svetlogorsk_0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581128"/>
            <a:ext cx="170504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Муниципальная  программа развития туризма и рекреации  в Светлогорском районе на 2017-2019 </a:t>
            </a:r>
            <a:r>
              <a:rPr lang="ru-RU" sz="2400" dirty="0" err="1" smtClean="0"/>
              <a:t>гг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41277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</a:rPr>
              <a:t>Цель - создание на территории района условий для развития туризма, инфраструктуры сервисных и транспортных услуг, сохранение объектов туристского показа, рационального использования природного и культурного наследия.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340768"/>
          <a:ext cx="2818656" cy="16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07504" y="2780928"/>
          <a:ext cx="885698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МП «Развитие муниципальной службы в Администрации МО «Светлогорский район»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1520" y="2564904"/>
          <a:ext cx="84352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95536" y="1340768"/>
          <a:ext cx="2818656" cy="16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31840" y="1340768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Цель - повышение эффективности функционирования системы муниципального управления.</a:t>
            </a:r>
          </a:p>
          <a:p>
            <a:pPr algn="ctr"/>
            <a:r>
              <a:rPr lang="ru-RU" sz="2000" b="1" dirty="0" smtClean="0">
                <a:solidFill>
                  <a:srgbClr val="0066FF"/>
                </a:solidFill>
              </a:rPr>
              <a:t> </a:t>
            </a:r>
            <a:r>
              <a:rPr lang="ru-RU" sz="2000" b="1" dirty="0" smtClean="0">
                <a:solidFill>
                  <a:srgbClr val="FF9900"/>
                </a:solidFill>
              </a:rPr>
              <a:t>Бюджетные ассигнования  -50 242,88 тыс.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8344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15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МП «Управление </a:t>
            </a:r>
            <a:br>
              <a:rPr lang="ru-RU" sz="2800" dirty="0" smtClean="0"/>
            </a:br>
            <a:r>
              <a:rPr lang="ru-RU" sz="2800" dirty="0" smtClean="0"/>
              <a:t>муниципальными финансами»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7544" y="3068960"/>
          <a:ext cx="820948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251520" y="1124744"/>
          <a:ext cx="244827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75856" y="1191816"/>
            <a:ext cx="529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- эффективное распределение и использование финансовых ресурсов, обеспечивающих развитие Светлогорского района, качественное выполнение функций и социальных обязательств муниципалитета.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75656" y="2628129"/>
            <a:ext cx="7236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Бюджетные ассигнования - 16 501,1тыс.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sdelanounas.ru/i/d/3/d3d3LmFkdmFudGEtZ3JvdXAucnUvdXBsb2Fkcy9waWNzL3BvcnRmZWxpLnBuZz9fX2lkPTIwMz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664296" cy="9361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80312" y="64533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16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Непрограммное направление деятельности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311352" y="1268760"/>
          <a:ext cx="5832648" cy="5041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6504"/>
                <a:gridCol w="1296144"/>
              </a:tblGrid>
              <a:tr h="5852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Основные мероприятия непрограммного направления расходов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Сумма (тыс.</a:t>
                      </a:r>
                      <a:r>
                        <a:rPr lang="ru-RU" sz="1800" baseline="0" dirty="0" smtClean="0"/>
                        <a:t> руб.)</a:t>
                      </a:r>
                      <a:endParaRPr lang="ru-RU" sz="1800" dirty="0"/>
                    </a:p>
                  </a:txBody>
                  <a:tcPr/>
                </a:tc>
              </a:tr>
              <a:tr h="4129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 Исполнение судебных решений по искам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18 064,8</a:t>
                      </a:r>
                      <a:endParaRPr lang="ru-RU" sz="1800" dirty="0"/>
                    </a:p>
                  </a:txBody>
                  <a:tcPr/>
                </a:tc>
              </a:tr>
              <a:tr h="761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доступности и качества услуг в ритуальной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сфере</a:t>
                      </a:r>
                    </a:p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396</a:t>
                      </a:r>
                      <a:endParaRPr lang="ru-RU" sz="1800" dirty="0"/>
                    </a:p>
                  </a:txBody>
                  <a:tcPr/>
                </a:tc>
              </a:tr>
              <a:tr h="8360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Оказание муниципальными учреждениями муниципальных услуг </a:t>
                      </a: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10 843,8</a:t>
                      </a:r>
                      <a:endParaRPr lang="ru-RU" sz="1800" dirty="0"/>
                    </a:p>
                  </a:txBody>
                  <a:tcPr/>
                </a:tc>
              </a:tr>
              <a:tr h="10868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Реализации муниципальных функций, связанных с общегосударственным управлением</a:t>
                      </a: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90,0</a:t>
                      </a:r>
                      <a:endParaRPr lang="ru-RU" sz="1800" dirty="0"/>
                    </a:p>
                  </a:txBody>
                  <a:tcPr/>
                </a:tc>
              </a:tr>
              <a:tr h="5852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Функционирование представительных органов муниципального образования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5 195,9</a:t>
                      </a:r>
                      <a:endParaRPr lang="ru-RU" sz="1800" dirty="0"/>
                    </a:p>
                  </a:txBody>
                  <a:tcPr/>
                </a:tc>
              </a:tr>
              <a:tr h="41298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1 000,0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Содержимое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2809875" cy="1809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124744"/>
          <a:ext cx="2890664" cy="16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638132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17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x-none" sz="3600" smtClean="0"/>
              <a:t>Источники финансирования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x-none" sz="3600" smtClean="0"/>
              <a:t> дефицита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Дефицит бюджета в 2017 году составит      7 767,04</a:t>
            </a:r>
            <a:r>
              <a:rPr lang="ru-RU" b="1" dirty="0" smtClean="0"/>
              <a:t> </a:t>
            </a:r>
            <a:r>
              <a:rPr lang="ru-RU" dirty="0" smtClean="0"/>
              <a:t>тыс. рублей, что соответствует требованиям ст. 92.1 Бюджетного  Кодекса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lin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618337" y="25919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4328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18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649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6" name="Picture 3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18337" y="25919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70737" y="2744364"/>
            <a:ext cx="647700" cy="78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при формировании районного бюджета на 2017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A49350"/>
              </a:gs>
              <a:gs pos="33000">
                <a:schemeClr val="accent1">
                  <a:tint val="86500"/>
                </a:schemeClr>
              </a:gs>
              <a:gs pos="46750">
                <a:schemeClr val="accent1">
                  <a:tint val="71000"/>
                  <a:satMod val="112000"/>
                </a:schemeClr>
              </a:gs>
              <a:gs pos="53000">
                <a:schemeClr val="accent1">
                  <a:tint val="71000"/>
                  <a:satMod val="112000"/>
                </a:schemeClr>
              </a:gs>
              <a:gs pos="68000">
                <a:schemeClr val="accent1">
                  <a:tint val="86000"/>
                </a:schemeClr>
              </a:gs>
              <a:gs pos="100000">
                <a:schemeClr val="accent1">
                  <a:shade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Проект бюджета на 2017 год сформирован на основе муниципальных  программ Светлогорского района, исходя из уточненного прогноза параметров социально-экономического развития.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Для  устойчивости бюджетной системы и безусловного исполнения принятых обязательств особенно важными являются вопросы соблюдения ограничений уровня бюджетного дефицита и муниципального долга, реализации налогового потенциала и оптимизации расходов с точки зрения их обоснованности и эффективности.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5253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 2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Формирование доходов районного бюджета 2016-2017 гг.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0" y="1628800"/>
          <a:ext cx="457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-252536" y="1556792"/>
          <a:ext cx="47880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Структура и динамика налоговых доходов районного бюджета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196752"/>
          <a:ext cx="8075612" cy="272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48"/>
                <a:gridCol w="1368152"/>
                <a:gridCol w="1152128"/>
                <a:gridCol w="1008484"/>
              </a:tblGrid>
              <a:tr h="5499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доходного источника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2016год оценка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 проект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Динамика (%)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52 360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45 870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87,6</a:t>
                      </a:r>
                      <a:endParaRPr lang="ru-RU" sz="1600" dirty="0"/>
                    </a:p>
                  </a:txBody>
                  <a:tcPr/>
                </a:tc>
              </a:tr>
              <a:tr h="549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18  530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12 330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66,5</a:t>
                      </a:r>
                      <a:endParaRPr lang="ru-RU" sz="1600" dirty="0"/>
                    </a:p>
                  </a:txBody>
                  <a:tcPr/>
                </a:tc>
              </a:tr>
              <a:tr h="549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налог на вмененный доход для отдельных видов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16 240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17 054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</a:t>
                      </a:r>
                      <a:endParaRPr lang="ru-RU" sz="1600" dirty="0"/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имущество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17 470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82,4</a:t>
                      </a:r>
                      <a:endParaRPr lang="ru-RU" sz="1600" dirty="0"/>
                    </a:p>
                  </a:txBody>
                  <a:tcPr/>
                </a:tc>
              </a:tr>
              <a:tr h="338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3 040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1520" y="4293096"/>
          <a:ext cx="867568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00506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</a:rPr>
              <a:t>Доля доходного источника в общем объеме собственных доходов</a:t>
            </a:r>
            <a:endParaRPr lang="ru-RU" sz="2000" b="1" dirty="0">
              <a:solidFill>
                <a:srgbClr val="FF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Структура и динамика неналоговых доходов районного бюджета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18488" cy="22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0824"/>
                <a:gridCol w="1152128"/>
                <a:gridCol w="1224136"/>
                <a:gridCol w="151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доходного источника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2016 год оценка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 проект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Динамика 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Доходы, получаемые в виде арендной платы за земельные участки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114 897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 продажи  активов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</a:t>
                      </a:r>
                      <a:r>
                        <a:rPr lang="ru-RU" sz="1400" baseline="0" dirty="0" smtClean="0"/>
                        <a:t>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2 917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9552" y="4293096"/>
          <a:ext cx="814705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8610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4DE86"/>
                </a:solidFill>
              </a:rPr>
              <a:t>Доля доходного источника в общем объеме собственных доходов</a:t>
            </a:r>
            <a:endParaRPr lang="ru-RU" b="1" dirty="0">
              <a:solidFill>
                <a:srgbClr val="B4DE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Общий объем безвозмездных поступлений прогнозируется на 2017 г.</a:t>
            </a:r>
            <a:r>
              <a:rPr lang="ru-RU" dirty="0" smtClean="0"/>
              <a:t>   130 172,25 </a:t>
            </a:r>
            <a:r>
              <a:rPr lang="ru-RU" sz="2200" dirty="0" smtClean="0"/>
              <a:t>тыс. рублей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1988840"/>
          <a:ext cx="4860032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139952" y="3068960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988840"/>
            <a:ext cx="28803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Финансовая помощь  из областного бюджета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38884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Иные межбюджетные трансферты из бюджетов поселений на решение вопросов межмуниципального характера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расходов районного бюджета на 2017 год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141277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Распределение бюджетных ассигнований осуществлено в разрезе муниципальных программ и непрограммных направлений деятельности.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3861048"/>
            <a:ext cx="2520280" cy="1200329"/>
          </a:xfrm>
          <a:prstGeom prst="rect">
            <a:avLst/>
          </a:prstGeom>
          <a:solidFill>
            <a:schemeClr val="accent1"/>
          </a:solidFill>
          <a:ln w="19050" cmpd="dbl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 муниципальных программ Светлогорского района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6525344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МП "Развития системы образования Светлогорского района» на 2016-2018 годы»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340768"/>
          <a:ext cx="2111896" cy="13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Бюджетные ассигнования по направлениям расходов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2459350" cy="152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438037"/>
            <a:ext cx="62646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предоставления федерального государственного образовательного стандарта (ФГОС) в муниципальных образовательных учреждениях– 137 600 тыс. руб., из них</a:t>
            </a:r>
            <a:r>
              <a:rPr lang="en-US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общее образование (3 школы)– 73 126,49тыс. рублей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 (5 детских садов) – 64 435,94 т. р.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2448272" cy="1390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boombob.ru/img/picture/May/07/d1a6eda7e5362c95145be97356086a34/mini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85184"/>
            <a:ext cx="192230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80320" y="3818220"/>
            <a:ext cx="626368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обеспечение бесплатной перевозки обучающихся к муниципальным общеобразовательным учреждениям – 4 247,69 тыс. рублей;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модернизация автобусного парка муниципальных образований,,  приобретение школьного автобуса     – 1 618,94 тыс. рублей;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5536" y="5825589"/>
            <a:ext cx="59766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питание детей в образовательных организациях, реализующих основные общеобразовательные программы – 792,37 тыс. руб.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7504" y="2924944"/>
            <a:ext cx="75608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предоставление государственных услуг организациями по дополнительному образованию детей (2 учреждения) – 18 469,83 тыс. рублей;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652534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2399</TotalTime>
  <Words>875</Words>
  <Application>Microsoft Office PowerPoint</Application>
  <PresentationFormat>Экран (4:3)</PresentationFormat>
  <Paragraphs>166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Главные приоритеты при формировании районного бюджета на 2017 год</vt:lpstr>
      <vt:lpstr>Формирование доходов районного бюджета 2016-2017 гг.</vt:lpstr>
      <vt:lpstr>Структура и динамика налоговых доходов районного бюджета</vt:lpstr>
      <vt:lpstr>Структура и динамика неналоговых доходов районного бюджета</vt:lpstr>
      <vt:lpstr>Общий объем безвозмездных поступлений прогнозируется на 2017 г.   130 172,25 тыс. рублей</vt:lpstr>
      <vt:lpstr>Структура расходов районного бюджета на 2017 год</vt:lpstr>
      <vt:lpstr>МП "Развития системы образования Светлогорского района» на 2016-2018 годы»</vt:lpstr>
      <vt:lpstr>Бюджетные ассигнования по направлениям расходов</vt:lpstr>
      <vt:lpstr>МП «Социальная поддержка населения Светлогорского района»</vt:lpstr>
      <vt:lpstr>МП «Развитие культуры на территории Светлогорского района» на 2015-2017 гг</vt:lpstr>
      <vt:lpstr>МП «Развитие физической культуры и спорта на территории Светлогорского района</vt:lpstr>
      <vt:lpstr>МП «Обеспечение безопасности жизнедеятельности населения Светлогорского района</vt:lpstr>
      <vt:lpstr>Муниципальная  программа развития туризма и рекреации  в Светлогорском районе на 2017-2019 гг</vt:lpstr>
      <vt:lpstr>МП «Развитие муниципальной службы в Администрации МО «Светлогорский район»</vt:lpstr>
      <vt:lpstr>МП «Управление  муниципальными финансами»</vt:lpstr>
      <vt:lpstr>Непрограммное направление деятельности</vt:lpstr>
      <vt:lpstr>Источники финансирования  дефицита бюджета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Усманова Наталья Манулловна</dc:creator>
  <cp:lastModifiedBy>n.usmanova</cp:lastModifiedBy>
  <cp:revision>193</cp:revision>
  <dcterms:created xsi:type="dcterms:W3CDTF">2015-11-23T12:55:17Z</dcterms:created>
  <dcterms:modified xsi:type="dcterms:W3CDTF">2017-01-18T08:16:00Z</dcterms:modified>
</cp:coreProperties>
</file>