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gif" ContentType="image/gif"/>
  <Override PartName="/ppt/charts/chart10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1"/>
  </p:notesMasterIdLst>
  <p:sldIdLst>
    <p:sldId id="292" r:id="rId2"/>
    <p:sldId id="258" r:id="rId3"/>
    <p:sldId id="259" r:id="rId4"/>
    <p:sldId id="261" r:id="rId5"/>
    <p:sldId id="262" r:id="rId6"/>
    <p:sldId id="263" r:id="rId7"/>
    <p:sldId id="265" r:id="rId8"/>
    <p:sldId id="267" r:id="rId9"/>
    <p:sldId id="284" r:id="rId10"/>
    <p:sldId id="286" r:id="rId11"/>
    <p:sldId id="271" r:id="rId12"/>
    <p:sldId id="287" r:id="rId13"/>
    <p:sldId id="274" r:id="rId14"/>
    <p:sldId id="276" r:id="rId15"/>
    <p:sldId id="277" r:id="rId16"/>
    <p:sldId id="273" r:id="rId17"/>
    <p:sldId id="278" r:id="rId18"/>
    <p:sldId id="280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826300"/>
    <a:srgbClr val="663300"/>
    <a:srgbClr val="800000"/>
    <a:srgbClr val="660033"/>
    <a:srgbClr val="FF9900"/>
    <a:srgbClr val="1CAACC"/>
    <a:srgbClr val="0066FF"/>
    <a:srgbClr val="CCCC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</a:rPr>
              <a:t>Проект на 2018 </a:t>
            </a:r>
            <a:r>
              <a:rPr lang="ru-RU" dirty="0">
                <a:solidFill>
                  <a:srgbClr val="FFFF00"/>
                </a:solidFill>
              </a:rPr>
              <a:t>года                           </a:t>
            </a:r>
            <a:r>
              <a:rPr lang="ru-RU" dirty="0" smtClean="0">
                <a:solidFill>
                  <a:srgbClr val="FFFF00"/>
                </a:solidFill>
              </a:rPr>
              <a:t>388 821 </a:t>
            </a:r>
            <a:r>
              <a:rPr lang="ru-RU" dirty="0">
                <a:solidFill>
                  <a:srgbClr val="FFFF00"/>
                </a:solidFill>
              </a:rPr>
              <a:t>тыс. рублей</a:t>
            </a:r>
          </a:p>
        </c:rich>
      </c:tx>
      <c:layout>
        <c:manualLayout>
          <c:xMode val="edge"/>
          <c:yMode val="edge"/>
          <c:x val="0.22002362204724421"/>
          <c:y val="4.159058816331197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305555555555621E-2"/>
          <c:y val="0.21896500227833052"/>
          <c:w val="0.81388888888889077"/>
          <c:h val="0.551558280963948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проект2018 года                           388 821 тыс. рублей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</c:v>
                </c:pt>
                <c:pt idx="1">
                  <c:v>неналоговые </c:v>
                </c:pt>
                <c:pt idx="2">
                  <c:v>безвозмездные 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92524</c:v>
                </c:pt>
                <c:pt idx="1">
                  <c:v>142222</c:v>
                </c:pt>
                <c:pt idx="2">
                  <c:v>154075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9.1716535433071067E-2"/>
          <c:y val="0.75496844956035469"/>
          <c:w val="0.86378915135608314"/>
          <c:h val="0.22969509023957091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8889750327383826E-2"/>
          <c:y val="0.11063868142931049"/>
          <c:w val="0.34388359005901165"/>
          <c:h val="0.7987979113431878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,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7.5927220829359841E-3"/>
                  <c:y val="-0.11993111876458172"/>
                </c:manualLayout>
              </c:layout>
              <c:showPercent val="1"/>
            </c:dLbl>
            <c:dLbl>
              <c:idx val="1"/>
              <c:layout>
                <c:manualLayout>
                  <c:x val="2.2778166248807883E-2"/>
                  <c:y val="-0.11640373291856462"/>
                </c:manualLayout>
              </c:layout>
              <c:showPercent val="1"/>
            </c:dLbl>
            <c:dLbl>
              <c:idx val="2"/>
              <c:layout>
                <c:manualLayout>
                  <c:x val="4.4037788081028768E-2"/>
                  <c:y val="-0.11993111876458172"/>
                </c:manualLayout>
              </c:layout>
              <c:showPercent val="1"/>
            </c:dLbl>
            <c:dLbl>
              <c:idx val="3"/>
              <c:layout>
                <c:manualLayout>
                  <c:x val="7.2890131996185575E-2"/>
                  <c:y val="-1.7636929230085599E-2"/>
                </c:manualLayout>
              </c:layout>
              <c:showPercent val="1"/>
            </c:dLbl>
            <c:dLbl>
              <c:idx val="4"/>
              <c:layout>
                <c:manualLayout>
                  <c:x val="4.5556332497615773E-2"/>
                  <c:y val="9.8766803688479746E-2"/>
                </c:manualLayout>
              </c:layout>
              <c:showPercent val="1"/>
            </c:dLbl>
            <c:dLbl>
              <c:idx val="5"/>
              <c:layout>
                <c:manualLayout>
                  <c:x val="0"/>
                  <c:y val="0.13051327630263304"/>
                </c:manualLayout>
              </c:layout>
              <c:showPercent val="1"/>
            </c:dLbl>
            <c:dLbl>
              <c:idx val="6"/>
              <c:layout>
                <c:manualLayout>
                  <c:x val="-4.2519243664441382E-2"/>
                  <c:y val="0.11993111876458172"/>
                </c:manualLayout>
              </c:layout>
              <c:showPercent val="1"/>
            </c:dLbl>
            <c:dLbl>
              <c:idx val="7"/>
              <c:layout>
                <c:manualLayout>
                  <c:x val="-5.1630510163964367E-2"/>
                  <c:y val="-0.10934896122653052"/>
                </c:manualLayout>
              </c:layout>
              <c:showPercent val="1"/>
            </c:dLbl>
            <c:dLbl>
              <c:idx val="8"/>
              <c:layout>
                <c:manualLayout>
                  <c:x val="-2.4296710665395082E-2"/>
                  <c:y val="-0.10229418953449616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Лист1!$A$2:$A$10</c:f>
              <c:strCache>
                <c:ptCount val="9"/>
                <c:pt idx="0">
                  <c:v>Материальная поддержка отдельных категорий граждан</c:v>
                </c:pt>
                <c:pt idx="1">
                  <c:v>Обеспечение  занятости отдельных категорий граждан</c:v>
                </c:pt>
                <c:pt idx="2">
                  <c:v>Укрепление системы социальной защиты семьи</c:v>
                </c:pt>
                <c:pt idx="3">
                  <c:v>Исполнение муниципальных полномочий по социальной поддержке слабозащищенных граждан</c:v>
                </c:pt>
                <c:pt idx="4">
                  <c:v>Организация и проведение летней оздоровительной компании детей</c:v>
                </c:pt>
                <c:pt idx="5">
                  <c:v>Функционирование исполнительных органов местного самоуправления</c:v>
                </c:pt>
                <c:pt idx="6">
                  <c:v>Подпрограмма «Доступная для инвалидов среда жизнедеятельности» </c:v>
                </c:pt>
                <c:pt idx="7">
                  <c:v>Подпрограмма "Дети сироты " </c:v>
                </c:pt>
                <c:pt idx="8">
                  <c:v>Подпрограмма «Обеспечение жильем молодых семей 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1227</c:v>
                </c:pt>
                <c:pt idx="1">
                  <c:v>410</c:v>
                </c:pt>
                <c:pt idx="2">
                  <c:v>1146</c:v>
                </c:pt>
                <c:pt idx="3">
                  <c:v>7516</c:v>
                </c:pt>
                <c:pt idx="4">
                  <c:v>2678</c:v>
                </c:pt>
                <c:pt idx="5">
                  <c:v>4198</c:v>
                </c:pt>
                <c:pt idx="6">
                  <c:v>700</c:v>
                </c:pt>
                <c:pt idx="7">
                  <c:v>7302</c:v>
                </c:pt>
                <c:pt idx="8">
                  <c:v>2415</c:v>
                </c:pt>
              </c:numCache>
            </c:numRef>
          </c:val>
        </c:ser>
        <c:firstSliceAng val="0"/>
        <c:holeSize val="50"/>
      </c:doughnutChart>
      <c:spPr>
        <a:scene3d>
          <a:camera prst="orthographicFront"/>
          <a:lightRig rig="threePt" dir="t"/>
        </a:scene3d>
        <a:sp3d>
          <a:bevelB prst="relaxedInset"/>
        </a:sp3d>
      </c:spPr>
    </c:plotArea>
    <c:legend>
      <c:legendPos val="r"/>
      <c:layout>
        <c:manualLayout>
          <c:xMode val="edge"/>
          <c:yMode val="edge"/>
          <c:x val="0.51610876699932751"/>
          <c:y val="5.4421102883749194E-3"/>
          <c:w val="0.46552067181361739"/>
          <c:h val="0.99455788971162384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600">
          <a:latin typeface="Century Gothic" pitchFamily="34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2313409621153239"/>
          <c:y val="0"/>
        </c:manualLayout>
      </c:layout>
      <c:txPr>
        <a:bodyPr/>
        <a:lstStyle/>
        <a:p>
          <a:pPr>
            <a:defRPr sz="1400"/>
          </a:pPr>
          <a:endParaRPr lang="ru-RU"/>
        </a:p>
      </c:txPr>
    </c:title>
    <c:view3D>
      <c:rotX val="30"/>
      <c:rotY val="60"/>
      <c:depthPercent val="100"/>
      <c:perspective val="30"/>
    </c:view3D>
    <c:plotArea>
      <c:layout>
        <c:manualLayout>
          <c:layoutTarget val="inner"/>
          <c:xMode val="edge"/>
          <c:yMode val="edge"/>
          <c:x val="0"/>
          <c:y val="0.29327968436469798"/>
          <c:w val="1"/>
          <c:h val="0.691016781836128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расходах</c:v>
                </c:pt>
              </c:strCache>
            </c:strRef>
          </c:tx>
          <c:explosion val="32"/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388821</c:v>
                </c:pt>
                <c:pt idx="1">
                  <c:v>28783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000" dirty="0">
                <a:latin typeface="Century Gothic" pitchFamily="34" charset="0"/>
              </a:rPr>
              <a:t>Бюджетные ассигнования на реализацию </a:t>
            </a:r>
            <a:endParaRPr lang="ru-RU" sz="2000" dirty="0" smtClean="0">
              <a:latin typeface="Century Gothic" pitchFamily="34" charset="0"/>
            </a:endParaRPr>
          </a:p>
          <a:p>
            <a:pPr>
              <a:defRPr/>
            </a:pPr>
            <a:r>
              <a:rPr lang="ru-RU" sz="2000" dirty="0" smtClean="0">
                <a:latin typeface="Century Gothic" pitchFamily="34" charset="0"/>
              </a:rPr>
              <a:t>программы на 2018</a:t>
            </a:r>
            <a:r>
              <a:rPr lang="ru-RU" sz="2000" baseline="0" dirty="0" smtClean="0">
                <a:latin typeface="Century Gothic" pitchFamily="34" charset="0"/>
              </a:rPr>
              <a:t> год</a:t>
            </a:r>
            <a:r>
              <a:rPr lang="ru-RU" sz="2000" dirty="0" smtClean="0">
                <a:latin typeface="Century Gothic" pitchFamily="34" charset="0"/>
              </a:rPr>
              <a:t> – 32 514 тыс. </a:t>
            </a:r>
            <a:r>
              <a:rPr lang="ru-RU" sz="2000" dirty="0">
                <a:latin typeface="Century Gothic" pitchFamily="34" charset="0"/>
              </a:rPr>
              <a:t>руб.</a:t>
            </a:r>
          </a:p>
        </c:rich>
      </c:tx>
      <c:layout>
        <c:manualLayout>
          <c:xMode val="edge"/>
          <c:yMode val="edge"/>
          <c:x val="0.24009747561984959"/>
          <c:y val="1.624454008034195E-2"/>
        </c:manualLayout>
      </c:layout>
    </c:title>
    <c:plotArea>
      <c:layout>
        <c:manualLayout>
          <c:layoutTarget val="inner"/>
          <c:xMode val="edge"/>
          <c:yMode val="edge"/>
          <c:x val="7.9836636434335877E-4"/>
          <c:y val="0.19712648886965775"/>
          <c:w val="0.47763930236129204"/>
          <c:h val="0.704792303779112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Бюджетные ассигнования на реализацию программы -  8 765 ты. руб.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Проведение городских общественно значимых и социально-культурных мероприятий</c:v>
                </c:pt>
                <c:pt idx="1">
                  <c:v> Оказание муниципальными библиотеками района муниципальных услуг</c:v>
                </c:pt>
                <c:pt idx="2">
                  <c:v>Оказание домами культуры муниципальных услуг</c:v>
                </c:pt>
                <c:pt idx="3">
                  <c:v>предоставление муниципальных услуг организациями по дополнительному образованию детей </c:v>
                </c:pt>
                <c:pt idx="4">
                  <c:v>развитие  материально-технической базы муниципальных учреждений сферы культуры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2470</c:v>
                </c:pt>
                <c:pt idx="1">
                  <c:v>5405</c:v>
                </c:pt>
                <c:pt idx="2">
                  <c:v>2440</c:v>
                </c:pt>
                <c:pt idx="3">
                  <c:v>20060</c:v>
                </c:pt>
                <c:pt idx="4">
                  <c:v>2006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2617256378423058"/>
          <c:y val="0.2244297417246037"/>
          <c:w val="0.36456815196660647"/>
          <c:h val="0.72212590413930811"/>
        </c:manualLayout>
      </c:layout>
      <c:txPr>
        <a:bodyPr/>
        <a:lstStyle/>
        <a:p>
          <a:pPr>
            <a:defRPr sz="1600" cap="small" baseline="0">
              <a:latin typeface="Calibri Light" pitchFamily="34" charset="0"/>
            </a:defRPr>
          </a:pPr>
          <a:endParaRPr lang="ru-RU"/>
        </a:p>
      </c:txPr>
    </c:legend>
    <c:plotVisOnly val="1"/>
  </c:chart>
  <c:txPr>
    <a:bodyPr/>
    <a:lstStyle/>
    <a:p>
      <a:pPr algn="just">
        <a:defRPr sz="1800"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400"/>
          </a:pPr>
          <a:endParaRPr lang="ru-RU"/>
        </a:p>
      </c:txPr>
    </c:title>
    <c:view3D>
      <c:rotX val="30"/>
      <c:rotY val="90"/>
      <c:perspective val="30"/>
    </c:view3D>
    <c:plotArea>
      <c:layout>
        <c:manualLayout>
          <c:layoutTarget val="inner"/>
          <c:xMode val="edge"/>
          <c:yMode val="edge"/>
          <c:x val="9.0926678644901518E-2"/>
          <c:y val="0.30750815135490744"/>
          <c:w val="0.85433801153437894"/>
          <c:h val="0.592680562785982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расходах</c:v>
                </c:pt>
              </c:strCache>
            </c:strRef>
          </c:tx>
          <c:explosion val="10"/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388821</c:v>
                </c:pt>
                <c:pt idx="1">
                  <c:v>32514</c:v>
                </c:pt>
              </c:numCache>
            </c:numRef>
          </c:val>
        </c:ser>
        <c:dLbls>
          <c:showVal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,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3"/>
                <c:pt idx="0">
                  <c:v>- проведение массовых физкультурно-спортивных мероприятий в соответствии с календарным планом</c:v>
                </c:pt>
                <c:pt idx="1">
                  <c:v>- внедрение на территории района Всероссийского физкультурно-спортивного комплекса «Готов к труду и обороне» </c:v>
                </c:pt>
                <c:pt idx="2">
                  <c:v>- финансовое обеспечение муниципального задания на оказание муниципальных услуг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1375</c:v>
                </c:pt>
                <c:pt idx="1">
                  <c:v>200</c:v>
                </c:pt>
                <c:pt idx="2">
                  <c:v>5771</c:v>
                </c:pt>
              </c:numCache>
            </c:numRef>
          </c:val>
        </c:ser>
        <c:axId val="80009472"/>
        <c:axId val="83787776"/>
      </c:barChart>
      <c:catAx>
        <c:axId val="8000947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 algn="just">
              <a:defRPr/>
            </a:pPr>
            <a:endParaRPr lang="ru-RU"/>
          </a:p>
        </c:txPr>
        <c:crossAx val="83787776"/>
        <c:crosses val="autoZero"/>
        <c:auto val="1"/>
        <c:lblAlgn val="l"/>
        <c:lblOffset val="100"/>
      </c:catAx>
      <c:valAx>
        <c:axId val="83787776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80009472"/>
        <c:crosses val="autoZero"/>
        <c:crossBetween val="between"/>
      </c:valAx>
    </c:plotArea>
    <c:plotVisOnly val="1"/>
  </c:chart>
  <c:txPr>
    <a:bodyPr/>
    <a:lstStyle/>
    <a:p>
      <a:pPr>
        <a:defRPr sz="1600">
          <a:latin typeface="Century Gothic" pitchFamily="34" charset="0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0813044637744819"/>
          <c:y val="4.7626428792863787E-2"/>
        </c:manualLayout>
      </c:layout>
      <c:txPr>
        <a:bodyPr/>
        <a:lstStyle/>
        <a:p>
          <a:pPr>
            <a:defRPr sz="1600"/>
          </a:pPr>
          <a:endParaRPr lang="ru-RU"/>
        </a:p>
      </c:txPr>
    </c:title>
    <c:view3D>
      <c:rotX val="30"/>
      <c:rotY val="1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расходах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explosion val="1"/>
          <c:dLbls>
            <c:dLbl>
              <c:idx val="1"/>
              <c:delete val="1"/>
            </c:dLbl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1.9000000000000001</c:v>
                </c:pt>
                <c:pt idx="1">
                  <c:v>98.1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626371727296293"/>
          <c:y val="6.7107305260488068E-2"/>
        </c:manualLayout>
      </c:layout>
      <c:txPr>
        <a:bodyPr/>
        <a:lstStyle/>
        <a:p>
          <a:pPr>
            <a:defRPr sz="1600"/>
          </a:pPr>
          <a:endParaRPr lang="ru-RU"/>
        </a:p>
      </c:txPr>
    </c:title>
    <c:view3D>
      <c:rotX val="30"/>
      <c:rotY val="60"/>
      <c:perspective val="30"/>
    </c:view3D>
    <c:plotArea>
      <c:layout>
        <c:manualLayout>
          <c:layoutTarget val="inner"/>
          <c:xMode val="edge"/>
          <c:yMode val="edge"/>
          <c:x val="0"/>
          <c:y val="0.27041224568671385"/>
          <c:w val="1"/>
          <c:h val="0.578051306516582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расходах</c:v>
                </c:pt>
              </c:strCache>
            </c:strRef>
          </c:tx>
          <c:explosion val="25"/>
          <c:dLbls>
            <c:dLbl>
              <c:idx val="0"/>
              <c:delete val="1"/>
            </c:dLbl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388821</c:v>
                </c:pt>
                <c:pt idx="1">
                  <c:v>2505</c:v>
                </c:pt>
              </c:numCache>
            </c:numRef>
          </c:val>
        </c:ser>
        <c:dLbls>
          <c:showVal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Бюджетные</a:t>
            </a:r>
            <a:r>
              <a:rPr lang="ru-RU" baseline="0" dirty="0" smtClean="0"/>
              <a:t> ассигнования на 2018 год  - 2 505,2 т. р.</a:t>
            </a:r>
            <a:endParaRPr lang="ru-RU" dirty="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-  резервный фонд по ГО и ЧС </c:v>
                </c:pt>
                <c:pt idx="1">
                  <c:v>- приобретение запасов в целях Гражданской Обороны  </c:v>
                </c:pt>
                <c:pt idx="2">
                  <c:v>- обеспечение деятельности учреждения в сфере безопасности людей на водных объектах </c:v>
                </c:pt>
                <c:pt idx="3">
                  <c:v>- осуществлению первичного воинского учета </c:v>
                </c:pt>
                <c:pt idx="4">
                  <c:v>- на обеспечение деятельности казенного учреждения «ЕДДС»  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500</c:v>
                </c:pt>
                <c:pt idx="1">
                  <c:v>170</c:v>
                </c:pt>
                <c:pt idx="2">
                  <c:v>262.10000000000002</c:v>
                </c:pt>
                <c:pt idx="3">
                  <c:v>706</c:v>
                </c:pt>
                <c:pt idx="4">
                  <c:v>866</c:v>
                </c:pt>
              </c:numCache>
            </c:numRef>
          </c:val>
        </c:ser>
        <c:axId val="79905536"/>
        <c:axId val="79907072"/>
      </c:barChart>
      <c:catAx>
        <c:axId val="79905536"/>
        <c:scaling>
          <c:orientation val="minMax"/>
        </c:scaling>
        <c:axPos val="l"/>
        <c:numFmt formatCode="dd/mm/yyyy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9907072"/>
        <c:crosses val="autoZero"/>
        <c:auto val="1"/>
        <c:lblAlgn val="r"/>
        <c:lblOffset val="100"/>
      </c:catAx>
      <c:valAx>
        <c:axId val="79907072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799055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600"/>
          </a:pPr>
          <a:endParaRPr lang="ru-RU"/>
        </a:p>
      </c:txPr>
    </c:title>
    <c:view3D>
      <c:rotX val="30"/>
      <c:rotY val="5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расходах</c:v>
                </c:pt>
              </c:strCache>
            </c:strRef>
          </c:tx>
          <c:explosion val="25"/>
          <c:dLbls>
            <c:dLbl>
              <c:idx val="1"/>
              <c:delete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7282</c:v>
                </c:pt>
                <c:pt idx="1">
                  <c:v>388821</c:v>
                </c:pt>
              </c:numCache>
            </c:numRef>
          </c:val>
        </c:ser>
        <c:dLbls>
          <c:showVal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Бюджетные ассигнования – 7 282 тыс. рублей</a:t>
            </a:r>
            <a:endParaRPr lang="ru-RU" dirty="0"/>
          </a:p>
        </c:rich>
      </c:tx>
      <c:layout>
        <c:manualLayout>
          <c:xMode val="edge"/>
          <c:yMode val="edge"/>
          <c:x val="0.16201259932274914"/>
          <c:y val="3.406225460030541E-2"/>
        </c:manualLayout>
      </c:layout>
    </c:title>
    <c:plotArea>
      <c:layout/>
      <c:area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Ключевые программные мероприятия 2016г.</c:v>
                </c:pt>
              </c:strCache>
            </c:strRef>
          </c:tx>
          <c:dLbls>
            <c:dLbl>
              <c:idx val="0"/>
              <c:layout>
                <c:manualLayout>
                  <c:x val="4.1448622357825163E-2"/>
                  <c:y val="1.0452606073375632E-2"/>
                </c:manualLayout>
              </c:layout>
              <c:showVal val="1"/>
            </c:dLbl>
            <c:dLbl>
              <c:idx val="3"/>
              <c:layout>
                <c:manualLayout>
                  <c:x val="-3.7007698533772594E-2"/>
                  <c:y val="-2.7873616195668499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Содержание морских пляжей в границах муниципальных образований</c:v>
                </c:pt>
                <c:pt idx="1">
                  <c:v>Оказание муниципальными учреждениями муниципальных услуг</c:v>
                </c:pt>
                <c:pt idx="2">
                  <c:v>Благоустройство территорий и объектов туристической привлекательности</c:v>
                </c:pt>
                <c:pt idx="3">
                  <c:v>мероприятия туристической направленности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4000</c:v>
                </c:pt>
                <c:pt idx="1">
                  <c:v>1890</c:v>
                </c:pt>
                <c:pt idx="2">
                  <c:v>917</c:v>
                </c:pt>
                <c:pt idx="3">
                  <c:v>475</c:v>
                </c:pt>
              </c:numCache>
            </c:numRef>
          </c:val>
        </c:ser>
        <c:axId val="84080128"/>
        <c:axId val="84081664"/>
      </c:areaChart>
      <c:catAx>
        <c:axId val="8408012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4081664"/>
        <c:crosses val="autoZero"/>
        <c:auto val="1"/>
        <c:lblAlgn val="ctr"/>
        <c:lblOffset val="100"/>
      </c:catAx>
      <c:valAx>
        <c:axId val="84081664"/>
        <c:scaling>
          <c:orientation val="minMax"/>
        </c:scaling>
        <c:axPos val="l"/>
        <c:majorGridlines/>
        <c:numFmt formatCode="#,##0" sourceLinked="1"/>
        <c:tickLblPos val="nextTo"/>
        <c:crossAx val="84080128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</a:rPr>
              <a:t>Динамика доходов</a:t>
            </a:r>
          </a:p>
          <a:p>
            <a:pPr>
              <a:defRPr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27069308758686261"/>
          <c:y val="3.1225386234033693E-2"/>
        </c:manualLayout>
      </c:layout>
    </c:title>
    <c:plotArea>
      <c:layout/>
      <c:lineChart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2017(план)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налоговые 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93444</c:v>
                </c:pt>
                <c:pt idx="1">
                  <c:v>123224</c:v>
                </c:pt>
                <c:pt idx="2">
                  <c:v>130712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(проект)</c:v>
                </c:pt>
              </c:strCache>
            </c:strRef>
          </c:tx>
          <c:dLbls>
            <c:dLbl>
              <c:idx val="0"/>
              <c:layout>
                <c:manualLayout>
                  <c:x val="2.4313855115792107E-17"/>
                  <c:y val="2.6323774970276961E-2"/>
                </c:manualLayout>
              </c:layout>
              <c:showVal val="1"/>
            </c:dLbl>
            <c:dLbl>
              <c:idx val="1"/>
              <c:layout>
                <c:manualLayout>
                  <c:x val="-1.3262255995375144E-2"/>
                  <c:y val="4.2118039952443224E-2"/>
                </c:manualLayout>
              </c:layout>
              <c:showVal val="1"/>
            </c:dLbl>
            <c:dLbl>
              <c:idx val="2"/>
              <c:layout>
                <c:manualLayout>
                  <c:x val="-7.9573535972251846E-3"/>
                  <c:y val="4.2118039952443224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налоговые 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92524</c:v>
                </c:pt>
                <c:pt idx="1">
                  <c:v>142222</c:v>
                </c:pt>
                <c:pt idx="2">
                  <c:v>154075</c:v>
                </c:pt>
              </c:numCache>
            </c:numRef>
          </c:val>
        </c:ser>
        <c:dLbls>
          <c:showVal val="1"/>
        </c:dLbls>
        <c:marker val="1"/>
        <c:axId val="69914624"/>
        <c:axId val="69916160"/>
      </c:lineChart>
      <c:catAx>
        <c:axId val="699146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9916160"/>
        <c:crosses val="autoZero"/>
        <c:auto val="1"/>
        <c:lblAlgn val="ctr"/>
        <c:lblOffset val="100"/>
      </c:catAx>
      <c:valAx>
        <c:axId val="69916160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69914624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Ключевые программные мероприятия 2016 года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Развитие, модернизация и сопровождение информационных систем</c:v>
                </c:pt>
                <c:pt idx="1">
                  <c:v>Создание условий для обеспечения деятельности органов местного самоуправления</c:v>
                </c:pt>
                <c:pt idx="2">
                  <c:v>Муниципальная поддержка средств массовой информации</c:v>
                </c:pt>
                <c:pt idx="3">
                  <c:v>Исполнения муниципальных функций органами исполнительной власти</c:v>
                </c:pt>
                <c:pt idx="4">
                  <c:v>Финансовое обеспечение деятельности муниципальных казенных учреждений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3880</c:v>
                </c:pt>
                <c:pt idx="1">
                  <c:v>12836</c:v>
                </c:pt>
                <c:pt idx="2">
                  <c:v>2449</c:v>
                </c:pt>
                <c:pt idx="3">
                  <c:v>25673</c:v>
                </c:pt>
                <c:pt idx="4">
                  <c:v>7071</c:v>
                </c:pt>
              </c:numCache>
            </c:numRef>
          </c:val>
        </c:ser>
        <c:dLbls>
          <c:showVal val="1"/>
        </c:dLbls>
        <c:axId val="80089088"/>
        <c:axId val="80090624"/>
      </c:barChart>
      <c:catAx>
        <c:axId val="80089088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>
                <a:latin typeface="Century Gothic" pitchFamily="34" charset="0"/>
              </a:defRPr>
            </a:pPr>
            <a:endParaRPr lang="ru-RU"/>
          </a:p>
        </c:txPr>
        <c:crossAx val="80090624"/>
        <c:crosses val="autoZero"/>
        <c:auto val="1"/>
        <c:lblAlgn val="ctr"/>
        <c:lblOffset val="100"/>
      </c:catAx>
      <c:valAx>
        <c:axId val="80090624"/>
        <c:scaling>
          <c:orientation val="minMax"/>
        </c:scaling>
        <c:delete val="1"/>
        <c:axPos val="b"/>
        <c:majorGridlines/>
        <c:numFmt formatCode="#,##0" sourceLinked="1"/>
        <c:tickLblPos val="none"/>
        <c:crossAx val="800890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3390105071353156"/>
          <c:y val="5.5122348050814264E-2"/>
        </c:manualLayout>
      </c:layout>
      <c:txPr>
        <a:bodyPr/>
        <a:lstStyle/>
        <a:p>
          <a:pPr>
            <a:defRPr sz="1800"/>
          </a:pPr>
          <a:endParaRPr lang="ru-RU"/>
        </a:p>
      </c:txPr>
    </c:title>
    <c:view3D>
      <c:rotX val="30"/>
      <c:rotY val="6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расходах</c:v>
                </c:pt>
              </c:strCache>
            </c:strRef>
          </c:tx>
          <c:explosion val="25"/>
          <c:dLbls>
            <c:dLbl>
              <c:idx val="0"/>
              <c:delete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388821</c:v>
                </c:pt>
                <c:pt idx="1">
                  <c:v>51910</c:v>
                </c:pt>
              </c:numCache>
            </c:numRef>
          </c:val>
        </c:ser>
        <c:dLbls>
          <c:showVal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area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Ключевые программные мероприятия 2016г.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dLbl>
              <c:idx val="0"/>
              <c:layout>
                <c:manualLayout>
                  <c:x val="6.0332666502872424E-2"/>
                  <c:y val="2.2222222222222251E-2"/>
                </c:manualLayout>
              </c:layout>
              <c:showVal val="1"/>
            </c:dLbl>
            <c:dLbl>
              <c:idx val="3"/>
              <c:layout>
                <c:manualLayout>
                  <c:x val="-4.486275201495657E-2"/>
                  <c:y val="-1.851851851851858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Финансовое обеспечение исполнительного органа муниципального образования</c:v>
                </c:pt>
                <c:pt idx="1">
                  <c:v>Выравнивание финансовых возможностей бюджетов поселений</c:v>
                </c:pt>
                <c:pt idx="2">
                  <c:v>Управление муниципальным долгом</c:v>
                </c:pt>
                <c:pt idx="3">
                  <c:v>Сопровождение и модернизация программных комплексов 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7309</c:v>
                </c:pt>
                <c:pt idx="1">
                  <c:v>7413</c:v>
                </c:pt>
                <c:pt idx="2">
                  <c:v>739</c:v>
                </c:pt>
                <c:pt idx="3">
                  <c:v>139</c:v>
                </c:pt>
              </c:numCache>
            </c:numRef>
          </c:val>
        </c:ser>
        <c:axId val="81476992"/>
        <c:axId val="81478784"/>
      </c:areaChart>
      <c:catAx>
        <c:axId val="81476992"/>
        <c:scaling>
          <c:orientation val="minMax"/>
        </c:scaling>
        <c:axPos val="b"/>
        <c:numFmt formatCode="dd/mm/yyyy" sourceLinked="1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81478784"/>
        <c:crosses val="autoZero"/>
        <c:auto val="1"/>
        <c:lblAlgn val="ctr"/>
        <c:lblOffset val="100"/>
      </c:catAx>
      <c:valAx>
        <c:axId val="81478784"/>
        <c:scaling>
          <c:orientation val="minMax"/>
        </c:scaling>
        <c:axPos val="l"/>
        <c:majorGridlines/>
        <c:numFmt formatCode="#,##0" sourceLinked="1"/>
        <c:tickLblPos val="nextTo"/>
        <c:crossAx val="81476992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0180600848271771"/>
          <c:y val="5.0391226371672988E-2"/>
        </c:manualLayout>
      </c:layout>
      <c:txPr>
        <a:bodyPr/>
        <a:lstStyle/>
        <a:p>
          <a:pPr>
            <a:defRPr sz="1600"/>
          </a:pPr>
          <a:endParaRPr lang="ru-RU"/>
        </a:p>
      </c:txPr>
    </c:title>
    <c:view3D>
      <c:rotX val="30"/>
      <c:rotY val="40"/>
      <c:perspective val="30"/>
    </c:view3D>
    <c:plotArea>
      <c:layout>
        <c:manualLayout>
          <c:layoutTarget val="inner"/>
          <c:xMode val="edge"/>
          <c:yMode val="edge"/>
          <c:x val="0.14549731402393251"/>
          <c:y val="0.37901939467043388"/>
          <c:w val="0.76087869321709711"/>
          <c:h val="0.488878219880331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расходах</c:v>
                </c:pt>
              </c:strCache>
            </c:strRef>
          </c:tx>
          <c:explosion val="25"/>
          <c:dLbls>
            <c:dLbl>
              <c:idx val="0"/>
              <c:delete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388821</c:v>
                </c:pt>
                <c:pt idx="1">
                  <c:v>15610</c:v>
                </c:pt>
              </c:numCache>
            </c:numRef>
          </c:val>
        </c:ser>
        <c:dLbls>
          <c:showVal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rotY val="8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расходах</c:v>
                </c:pt>
              </c:strCache>
            </c:strRef>
          </c:tx>
          <c:explosion val="25"/>
          <c:dLbls>
            <c:dLbl>
              <c:idx val="0"/>
              <c:delete val="1"/>
            </c:dLbl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388821</c:v>
                </c:pt>
                <c:pt idx="1">
                  <c:v>43609</c:v>
                </c:pt>
              </c:numCache>
            </c:numRef>
          </c:val>
        </c:ser>
        <c:dLbls>
          <c:showVal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area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2.1957915263655887E-2"/>
                  <c:y val="-5.8768163758645912E-3"/>
                </c:manualLayout>
              </c:layout>
              <c:showVal val="1"/>
            </c:dLbl>
            <c:dLbl>
              <c:idx val="3"/>
              <c:layout>
                <c:manualLayout>
                  <c:x val="-1.317474915819346E-2"/>
                  <c:y val="-5.3445240091168295E-3"/>
                </c:manualLayout>
              </c:layout>
              <c:showVal val="1"/>
            </c:dLbl>
            <c:dLbl>
              <c:idx val="4"/>
              <c:layout>
                <c:manualLayout>
                  <c:x val="1.0246911858392417E-2"/>
                  <c:y val="-5.3445240091168295E-3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УСНО</c:v>
                </c:pt>
                <c:pt idx="2">
                  <c:v>ЕНВД</c:v>
                </c:pt>
                <c:pt idx="3">
                  <c:v>Налог на имущество </c:v>
                </c:pt>
                <c:pt idx="4">
                  <c:v>Госпошлина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49.088223963015274</c:v>
                </c:pt>
                <c:pt idx="1">
                  <c:v>12.488763323487865</c:v>
                </c:pt>
                <c:pt idx="2">
                  <c:v>18.250502975043823</c:v>
                </c:pt>
                <c:pt idx="3">
                  <c:v>15.410299216643139</c:v>
                </c:pt>
                <c:pt idx="4">
                  <c:v>3.3174949702495597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0"/>
              <c:layout>
                <c:manualLayout>
                  <c:x val="1.4638610175770455E-2"/>
                  <c:y val="-5.8768163758645417E-3"/>
                </c:manualLayout>
              </c:layout>
              <c:showVal val="1"/>
            </c:dLbl>
            <c:dLbl>
              <c:idx val="1"/>
              <c:layout>
                <c:manualLayout>
                  <c:x val="7.3193050878852702E-3"/>
                  <c:y val="-8.5512384145869549E-2"/>
                </c:manualLayout>
              </c:layout>
              <c:showVal val="1"/>
            </c:dLbl>
            <c:dLbl>
              <c:idx val="2"/>
              <c:layout>
                <c:manualLayout>
                  <c:x val="4.3915830527312093E-3"/>
                  <c:y val="-4.8100716082051485E-2"/>
                </c:manualLayout>
              </c:layout>
              <c:showVal val="1"/>
            </c:dLbl>
            <c:dLbl>
              <c:idx val="3"/>
              <c:layout>
                <c:manualLayout>
                  <c:x val="1.46386101757705E-3"/>
                  <c:y val="-0.13895804506570003"/>
                </c:manualLayout>
              </c:layout>
              <c:showVal val="1"/>
            </c:dLbl>
            <c:dLbl>
              <c:idx val="4"/>
              <c:layout>
                <c:manualLayout>
                  <c:x val="-1.4638725440417534E-2"/>
                  <c:y val="-8.2644628099173764E-2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УСНО</c:v>
                </c:pt>
                <c:pt idx="2">
                  <c:v>ЕНВД</c:v>
                </c:pt>
                <c:pt idx="3">
                  <c:v>Налог на имущество </c:v>
                </c:pt>
                <c:pt idx="4">
                  <c:v>Госпошлина</c:v>
                </c:pt>
              </c:strCache>
            </c:strRef>
          </c:cat>
          <c:val>
            <c:numRef>
              <c:f>Лист1!$C$2:$C$6</c:f>
              <c:numCache>
                <c:formatCode>0</c:formatCode>
                <c:ptCount val="5"/>
                <c:pt idx="0">
                  <c:v>52.718213652673903</c:v>
                </c:pt>
                <c:pt idx="1">
                  <c:v>11.348406899831406</c:v>
                </c:pt>
                <c:pt idx="2">
                  <c:v>19.821884051705531</c:v>
                </c:pt>
                <c:pt idx="3">
                  <c:v>12.537287622670856</c:v>
                </c:pt>
                <c:pt idx="4">
                  <c:v>2.8100817085296792</c:v>
                </c:pt>
              </c:numCache>
            </c:numRef>
          </c:val>
          <c:smooth val="1"/>
        </c:ser>
        <c:axId val="69990272"/>
        <c:axId val="69991808"/>
      </c:areaChart>
      <c:catAx>
        <c:axId val="69990272"/>
        <c:scaling>
          <c:orientation val="minMax"/>
        </c:scaling>
        <c:axPos val="b"/>
        <c:tickLblPos val="nextTo"/>
        <c:crossAx val="69991808"/>
        <c:crosses val="autoZero"/>
        <c:auto val="1"/>
        <c:lblAlgn val="ctr"/>
        <c:lblOffset val="100"/>
      </c:catAx>
      <c:valAx>
        <c:axId val="69991808"/>
        <c:scaling>
          <c:orientation val="minMax"/>
        </c:scaling>
        <c:axPos val="l"/>
        <c:majorGridlines/>
        <c:numFmt formatCode="0" sourceLinked="1"/>
        <c:tickLblPos val="nextTo"/>
        <c:crossAx val="69990272"/>
        <c:crosses val="autoZero"/>
        <c:crossBetween val="midCat"/>
      </c:valAx>
    </c:plotArea>
    <c:legend>
      <c:legendPos val="r"/>
      <c:layout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areaChart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3.1176929072486391E-2"/>
                  <c:y val="-2.9940119760479236E-2"/>
                </c:manualLayout>
              </c:layout>
              <c:showVal val="1"/>
            </c:dLbl>
            <c:dLbl>
              <c:idx val="3"/>
              <c:layout>
                <c:manualLayout>
                  <c:x val="-1.0911925175370115E-2"/>
                  <c:y val="-2.3952095808383235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Аренда земли</c:v>
                </c:pt>
                <c:pt idx="1">
                  <c:v>Продажа активов</c:v>
                </c:pt>
                <c:pt idx="2">
                  <c:v>Штрафы</c:v>
                </c:pt>
                <c:pt idx="3">
                  <c:v>другие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97.383626566253312</c:v>
                </c:pt>
                <c:pt idx="1">
                  <c:v>0</c:v>
                </c:pt>
                <c:pt idx="2">
                  <c:v>1.4607543984937998</c:v>
                </c:pt>
                <c:pt idx="3">
                  <c:v>1.0744660131143278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0"/>
              <c:layout>
                <c:manualLayout>
                  <c:x val="2.1823850350740453E-2"/>
                  <c:y val="-2.3952095808383235E-2"/>
                </c:manualLayout>
              </c:layout>
              <c:showVal val="1"/>
            </c:dLbl>
            <c:dLbl>
              <c:idx val="3"/>
              <c:layout>
                <c:manualLayout>
                  <c:x val="-1.0911925175370115E-2"/>
                  <c:y val="1.1976047904191578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Аренда земли</c:v>
                </c:pt>
                <c:pt idx="1">
                  <c:v>Продажа активов</c:v>
                </c:pt>
                <c:pt idx="2">
                  <c:v>Штрафы</c:v>
                </c:pt>
                <c:pt idx="3">
                  <c:v>другие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84.375131836143183</c:v>
                </c:pt>
                <c:pt idx="1">
                  <c:v>14.062521972690583</c:v>
                </c:pt>
                <c:pt idx="2">
                  <c:v>0.63773537146151915</c:v>
                </c:pt>
                <c:pt idx="3">
                  <c:v>0.92461081970440573</c:v>
                </c:pt>
              </c:numCache>
            </c:numRef>
          </c:val>
        </c:ser>
        <c:axId val="63489152"/>
        <c:axId val="63490688"/>
      </c:areaChart>
      <c:catAx>
        <c:axId val="63489152"/>
        <c:scaling>
          <c:orientation val="minMax"/>
        </c:scaling>
        <c:axPos val="b"/>
        <c:numFmt formatCode="dd/mm/yyyy" sourceLinked="1"/>
        <c:tickLblPos val="nextTo"/>
        <c:crossAx val="63490688"/>
        <c:crosses val="autoZero"/>
        <c:auto val="1"/>
        <c:lblAlgn val="ctr"/>
        <c:lblOffset val="100"/>
      </c:catAx>
      <c:valAx>
        <c:axId val="63490688"/>
        <c:scaling>
          <c:orientation val="minMax"/>
        </c:scaling>
        <c:axPos val="l"/>
        <c:majorGridlines/>
        <c:numFmt formatCode="0%" sourceLinked="1"/>
        <c:tickLblPos val="nextTo"/>
        <c:crossAx val="63489152"/>
        <c:crosses val="autoZero"/>
        <c:crossBetween val="midCat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130192</c:v>
                </c:pt>
                <c:pt idx="1">
                  <c:v>15103</c:v>
                </c:pt>
                <c:pt idx="2">
                  <c:v>7210</c:v>
                </c:pt>
              </c:numCache>
            </c:numRef>
          </c:val>
        </c:ser>
        <c:dLbls>
          <c:showPercent val="1"/>
        </c:dLbls>
      </c:pie3DChart>
    </c:plotArea>
    <c:legend>
      <c:legendPos val="b"/>
      <c:layout/>
    </c:legend>
    <c:plotVisOnly val="1"/>
  </c:chart>
  <c:txPr>
    <a:bodyPr/>
    <a:lstStyle/>
    <a:p>
      <a:pPr>
        <a:defRPr sz="1800">
          <a:latin typeface="Calibri Light" pitchFamily="34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5792041625004758"/>
          <c:y val="9.9567825797134468E-2"/>
          <c:w val="0.47347011948167483"/>
          <c:h val="0.624980557715809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МО г. Светлогорск</c:v>
                </c:pt>
                <c:pt idx="1">
                  <c:v>МО п. Донское</c:v>
                </c:pt>
                <c:pt idx="2">
                  <c:v>МО п. Приморье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1192</c:v>
                </c:pt>
                <c:pt idx="1">
                  <c:v>257</c:v>
                </c:pt>
                <c:pt idx="2">
                  <c:v>121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b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1976171381355106"/>
          <c:y val="0.13890657448317709"/>
          <c:w val="0.42776052299018186"/>
          <c:h val="0.7521168588105596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1.3411951978224878E-2"/>
                  <c:y val="-0.29647945100117085"/>
                </c:manualLayout>
              </c:layout>
              <c:showPercent val="1"/>
            </c:dLbl>
            <c:dLbl>
              <c:idx val="1"/>
              <c:layout>
                <c:manualLayout>
                  <c:x val="5.8508919024010904E-2"/>
                  <c:y val="0.1211799116337501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непрограммная часть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345212</c:v>
                </c:pt>
                <c:pt idx="1">
                  <c:v>43609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b"/>
      <c:layout>
        <c:manualLayout>
          <c:xMode val="edge"/>
          <c:yMode val="edge"/>
          <c:x val="8.3323612326237067E-3"/>
          <c:y val="0.90734854246964014"/>
          <c:w val="0.93549564984932443"/>
          <c:h val="7.6371215164127065E-2"/>
        </c:manualLayout>
      </c:layout>
    </c:legend>
    <c:plotVisOnly val="1"/>
  </c:chart>
  <c:txPr>
    <a:bodyPr/>
    <a:lstStyle/>
    <a:p>
      <a:pPr>
        <a:defRPr sz="1800">
          <a:latin typeface="Calibri Light" pitchFamily="34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Century Gothic" pitchFamily="34" charset="0"/>
              </a:rPr>
              <a:t>Бюджетные ассигнования на реализацию </a:t>
            </a:r>
            <a:r>
              <a:rPr lang="ru-RU" dirty="0" smtClean="0">
                <a:latin typeface="Century Gothic" pitchFamily="34" charset="0"/>
              </a:rPr>
              <a:t>программы - 184 524 </a:t>
            </a:r>
            <a:r>
              <a:rPr lang="ru-RU" dirty="0">
                <a:latin typeface="Century Gothic" pitchFamily="34" charset="0"/>
              </a:rPr>
              <a:t>тыс. руб.</a:t>
            </a:r>
          </a:p>
        </c:rich>
      </c:tx>
      <c:layout>
        <c:manualLayout>
          <c:xMode val="edge"/>
          <c:yMode val="edge"/>
          <c:x val="0.34229549431321077"/>
          <c:y val="1.8880647336480157E-2"/>
        </c:manualLayout>
      </c:layout>
    </c:title>
    <c:view3D>
      <c:rotX val="40"/>
      <c:perspective val="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Бюджетные ассигнования на реализацию программы 0 186 177 тыс. руб.</c:v>
                </c:pt>
              </c:strCache>
            </c:strRef>
          </c:tx>
          <c:dLbls>
            <c:dLbl>
              <c:idx val="3"/>
              <c:layout>
                <c:manualLayout>
                  <c:x val="5.8799941673957405E-2"/>
                  <c:y val="6.7059254761990456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 Содействие развитию дошкольного образования</c:v>
                </c:pt>
                <c:pt idx="1">
                  <c:v>Содействие развития Общего образования</c:v>
                </c:pt>
                <c:pt idx="2">
                  <c:v> Содействие развития Дополнительного образования</c:v>
                </c:pt>
                <c:pt idx="3">
                  <c:v>Развитие сети учреждений образования 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69144</c:v>
                </c:pt>
                <c:pt idx="1">
                  <c:v>85534</c:v>
                </c:pt>
                <c:pt idx="2">
                  <c:v>16887</c:v>
                </c:pt>
                <c:pt idx="3">
                  <c:v>12569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65554826480059"/>
          <c:y val="0.24021307803386074"/>
          <c:w val="0.3241852580927384"/>
          <c:h val="0.73019428467472414"/>
        </c:manualLayout>
      </c:layout>
      <c:txPr>
        <a:bodyPr/>
        <a:lstStyle/>
        <a:p>
          <a:pPr>
            <a:defRPr sz="1600">
              <a:latin typeface="Calibri Light" pitchFamily="34" charset="0"/>
            </a:defRPr>
          </a:pPr>
          <a:endParaRPr lang="ru-RU"/>
        </a:p>
      </c:txPr>
    </c:legend>
    <c:plotVisOnly val="1"/>
  </c:chart>
  <c:spPr>
    <a:scene3d>
      <a:camera prst="orthographicFront"/>
      <a:lightRig rig="threePt" dir="t"/>
    </a:scene3d>
    <a:sp3d prstMaterial="dkEdge"/>
  </c:spPr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7274240777008007"/>
          <c:y val="5.5060667896017941E-2"/>
        </c:manualLayout>
      </c:layout>
      <c:txPr>
        <a:bodyPr/>
        <a:lstStyle/>
        <a:p>
          <a:pPr>
            <a:defRPr sz="1400"/>
          </a:pPr>
          <a:endParaRPr lang="ru-RU"/>
        </a:p>
      </c:txPr>
    </c:title>
    <c:view3D>
      <c:rotX val="30"/>
      <c:rotY val="190"/>
      <c:perspective val="30"/>
    </c:view3D>
    <c:plotArea>
      <c:layout>
        <c:manualLayout>
          <c:layoutTarget val="inner"/>
          <c:xMode val="edge"/>
          <c:yMode val="edge"/>
          <c:x val="7.2162644372639584E-2"/>
          <c:y val="0.26704423929568588"/>
          <c:w val="0.86770181865016427"/>
          <c:h val="0.567773757016260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расходах</c:v>
                </c:pt>
              </c:strCache>
            </c:strRef>
          </c:tx>
          <c:explosion val="10"/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bestFit"/>
            <c:showPercent val="1"/>
            <c:showLeaderLines val="1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388821</c:v>
                </c:pt>
                <c:pt idx="1">
                  <c:v>184523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A05A32-8FA6-4EF6-8337-F095CB6E777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94BE2F-DE97-4794-987D-203BB42C3173}">
      <dgm:prSet custT="1"/>
      <dgm:spPr/>
      <dgm:t>
        <a:bodyPr/>
        <a:lstStyle/>
        <a:p>
          <a:pPr algn="ctr"/>
          <a:r>
            <a:rPr lang="ru-RU" sz="1800" dirty="0" smtClean="0">
              <a:latin typeface="Century Gothic" pitchFamily="34" charset="0"/>
            </a:rPr>
            <a:t>В качестве основных источников  финансирования дефицита районного бюджета запланированы</a:t>
          </a:r>
          <a:r>
            <a:rPr lang="en-US" sz="1800" dirty="0" smtClean="0">
              <a:latin typeface="Century Gothic" pitchFamily="34" charset="0"/>
            </a:rPr>
            <a:t>:</a:t>
          </a:r>
        </a:p>
        <a:p>
          <a:pPr algn="ctr"/>
          <a:r>
            <a:rPr lang="en-US" sz="1800" dirty="0" smtClean="0">
              <a:latin typeface="Century Gothic" pitchFamily="34" charset="0"/>
            </a:rPr>
            <a:t>-</a:t>
          </a:r>
          <a:r>
            <a:rPr lang="ru-RU" sz="1800" dirty="0" smtClean="0">
              <a:latin typeface="Century Gothic" pitchFamily="34" charset="0"/>
            </a:rPr>
            <a:t> бюджетные кредиты</a:t>
          </a:r>
          <a:r>
            <a:rPr lang="en-US" sz="1800" dirty="0" smtClean="0">
              <a:latin typeface="Century Gothic" pitchFamily="34" charset="0"/>
            </a:rPr>
            <a:t>;</a:t>
          </a:r>
          <a:r>
            <a:rPr lang="ru-RU" sz="1800" dirty="0" smtClean="0">
              <a:latin typeface="Century Gothic" pitchFamily="34" charset="0"/>
            </a:rPr>
            <a:t> </a:t>
          </a:r>
          <a:endParaRPr lang="en-US" sz="1800" dirty="0" smtClean="0">
            <a:latin typeface="Century Gothic" pitchFamily="34" charset="0"/>
          </a:endParaRPr>
        </a:p>
        <a:p>
          <a:pPr algn="ctr"/>
          <a:r>
            <a:rPr lang="en-US" sz="1800" dirty="0" smtClean="0">
              <a:latin typeface="Century Gothic" pitchFamily="34" charset="0"/>
            </a:rPr>
            <a:t>-</a:t>
          </a:r>
          <a:r>
            <a:rPr lang="ru-RU" sz="1800" dirty="0" smtClean="0">
              <a:latin typeface="Century Gothic" pitchFamily="34" charset="0"/>
            </a:rPr>
            <a:t>возврат бюджетных кредитов, предоставленных другим бюджетам из бюджета муниципального района  </a:t>
          </a:r>
          <a:endParaRPr lang="ru-RU" sz="1800" dirty="0">
            <a:latin typeface="Century Gothic" pitchFamily="34" charset="0"/>
          </a:endParaRPr>
        </a:p>
      </dgm:t>
    </dgm:pt>
    <dgm:pt modelId="{C9D12026-C46B-43FF-81C2-B75ACE5884BD}" type="sibTrans" cxnId="{C8B9ED9C-210B-4B11-8660-59C5CA2160EB}">
      <dgm:prSet/>
      <dgm:spPr/>
      <dgm:t>
        <a:bodyPr/>
        <a:lstStyle/>
        <a:p>
          <a:endParaRPr lang="ru-RU"/>
        </a:p>
      </dgm:t>
    </dgm:pt>
    <dgm:pt modelId="{4D49B6BB-DFE2-43E8-89A7-26E4FC5F3DBB}" type="parTrans" cxnId="{C8B9ED9C-210B-4B11-8660-59C5CA2160EB}">
      <dgm:prSet/>
      <dgm:spPr/>
      <dgm:t>
        <a:bodyPr/>
        <a:lstStyle/>
        <a:p>
          <a:endParaRPr lang="ru-RU"/>
        </a:p>
      </dgm:t>
    </dgm:pt>
    <dgm:pt modelId="{BF2C7130-9499-4473-A43D-B51F94A80B54}">
      <dgm:prSet custT="1"/>
      <dgm:spPr/>
      <dgm:t>
        <a:bodyPr/>
        <a:lstStyle/>
        <a:p>
          <a:pPr algn="ctr"/>
          <a:r>
            <a:rPr lang="ru-RU" sz="1800" dirty="0" smtClean="0">
              <a:latin typeface="Century Gothic" pitchFamily="34" charset="0"/>
            </a:rPr>
            <a:t>Рамках выполнения долговых обязательств, предусмотрены средства в объеме 3 400 тыс. рублей на погашение  задолженности по бюджетным кредитам</a:t>
          </a:r>
          <a:endParaRPr lang="ru-RU" sz="1800" dirty="0">
            <a:latin typeface="Century Gothic" pitchFamily="34" charset="0"/>
          </a:endParaRPr>
        </a:p>
      </dgm:t>
    </dgm:pt>
    <dgm:pt modelId="{986C3614-28C5-4E1C-A626-5F0C88A63EB9}" type="sibTrans" cxnId="{A0BA1EAC-3F27-482D-AE09-E74BE83E2501}">
      <dgm:prSet/>
      <dgm:spPr/>
      <dgm:t>
        <a:bodyPr/>
        <a:lstStyle/>
        <a:p>
          <a:endParaRPr lang="ru-RU"/>
        </a:p>
      </dgm:t>
    </dgm:pt>
    <dgm:pt modelId="{73D553BA-7A25-48C2-9F05-AA6404343515}" type="parTrans" cxnId="{A0BA1EAC-3F27-482D-AE09-E74BE83E2501}">
      <dgm:prSet/>
      <dgm:spPr/>
      <dgm:t>
        <a:bodyPr/>
        <a:lstStyle/>
        <a:p>
          <a:endParaRPr lang="ru-RU"/>
        </a:p>
      </dgm:t>
    </dgm:pt>
    <dgm:pt modelId="{0681DCFF-E9DD-4761-9AC3-39A66EB17DDA}" type="pres">
      <dgm:prSet presAssocID="{98A05A32-8FA6-4EF6-8337-F095CB6E77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386E8A-36A0-4D74-8E4E-B6A4184D11A1}" type="pres">
      <dgm:prSet presAssocID="{A694BE2F-DE97-4794-987D-203BB42C317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08F08-64F6-4DEB-ABE3-7C9C6A457417}" type="pres">
      <dgm:prSet presAssocID="{C9D12026-C46B-43FF-81C2-B75ACE5884BD}" presName="spacer" presStyleCnt="0"/>
      <dgm:spPr/>
    </dgm:pt>
    <dgm:pt modelId="{6C9318F4-AF27-43E5-BA06-2445E3F41725}" type="pres">
      <dgm:prSet presAssocID="{BF2C7130-9499-4473-A43D-B51F94A80B54}" presName="parentText" presStyleLbl="node1" presStyleIdx="1" presStyleCnt="2" custScaleY="520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44AC57-F8AF-405D-B707-A2CC0C8E4DB2}" type="presOf" srcId="{98A05A32-8FA6-4EF6-8337-F095CB6E7777}" destId="{0681DCFF-E9DD-4761-9AC3-39A66EB17DDA}" srcOrd="0" destOrd="0" presId="urn:microsoft.com/office/officeart/2005/8/layout/vList2"/>
    <dgm:cxn modelId="{02653EB2-BBBE-4ABD-BBC3-C1AEE83D9F7B}" type="presOf" srcId="{A694BE2F-DE97-4794-987D-203BB42C3173}" destId="{36386E8A-36A0-4D74-8E4E-B6A4184D11A1}" srcOrd="0" destOrd="0" presId="urn:microsoft.com/office/officeart/2005/8/layout/vList2"/>
    <dgm:cxn modelId="{C8B9ED9C-210B-4B11-8660-59C5CA2160EB}" srcId="{98A05A32-8FA6-4EF6-8337-F095CB6E7777}" destId="{A694BE2F-DE97-4794-987D-203BB42C3173}" srcOrd="0" destOrd="0" parTransId="{4D49B6BB-DFE2-43E8-89A7-26E4FC5F3DBB}" sibTransId="{C9D12026-C46B-43FF-81C2-B75ACE5884BD}"/>
    <dgm:cxn modelId="{6D5BB98E-DE73-4D9C-9935-26BD30D3404C}" type="presOf" srcId="{BF2C7130-9499-4473-A43D-B51F94A80B54}" destId="{6C9318F4-AF27-43E5-BA06-2445E3F41725}" srcOrd="0" destOrd="0" presId="urn:microsoft.com/office/officeart/2005/8/layout/vList2"/>
    <dgm:cxn modelId="{A0BA1EAC-3F27-482D-AE09-E74BE83E2501}" srcId="{98A05A32-8FA6-4EF6-8337-F095CB6E7777}" destId="{BF2C7130-9499-4473-A43D-B51F94A80B54}" srcOrd="1" destOrd="0" parTransId="{73D553BA-7A25-48C2-9F05-AA6404343515}" sibTransId="{986C3614-28C5-4E1C-A626-5F0C88A63EB9}"/>
    <dgm:cxn modelId="{75A4958F-4BBF-4025-A52C-408B803ADC15}" type="presParOf" srcId="{0681DCFF-E9DD-4761-9AC3-39A66EB17DDA}" destId="{36386E8A-36A0-4D74-8E4E-B6A4184D11A1}" srcOrd="0" destOrd="0" presId="urn:microsoft.com/office/officeart/2005/8/layout/vList2"/>
    <dgm:cxn modelId="{1230837C-5264-4467-ACDA-510EC7B21753}" type="presParOf" srcId="{0681DCFF-E9DD-4761-9AC3-39A66EB17DDA}" destId="{12208F08-64F6-4DEB-ABE3-7C9C6A457417}" srcOrd="1" destOrd="0" presId="urn:microsoft.com/office/officeart/2005/8/layout/vList2"/>
    <dgm:cxn modelId="{A5AAB708-7781-4F68-8AF7-1FA9831FA3C0}" type="presParOf" srcId="{0681DCFF-E9DD-4761-9AC3-39A66EB17DDA}" destId="{6C9318F4-AF27-43E5-BA06-2445E3F4172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0.47776</cdr:x>
      <cdr:y>0.50239</cdr:y>
    </cdr:from>
    <cdr:to>
      <cdr:x>0.62892</cdr:x>
      <cdr:y>0.67822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248472" y="2880320"/>
          <a:ext cx="1344149" cy="1008112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</cdr:spPr>
    </cdr:pic>
  </cdr:relSizeAnchor>
  <cdr:relSizeAnchor xmlns:cdr="http://schemas.openxmlformats.org/drawingml/2006/chartDrawing">
    <cdr:from>
      <cdr:x>0.46156</cdr:x>
      <cdr:y>0.22607</cdr:y>
    </cdr:from>
    <cdr:to>
      <cdr:x>0.6275</cdr:x>
      <cdr:y>0.41975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104456" y="1296144"/>
          <a:ext cx="1475618" cy="1110417"/>
        </a:xfrm>
        <a:prstGeom xmlns:a="http://schemas.openxmlformats.org/drawingml/2006/main" prst="roundRect">
          <a:avLst>
            <a:gd name="adj" fmla="val 8594"/>
          </a:avLst>
        </a:prstGeom>
        <a:solidFill xmlns:a="http://schemas.openxmlformats.org/drawingml/2006/main">
          <a:srgbClr val="FFFFFF">
            <a:shade val="85000"/>
          </a:srgbClr>
        </a:solidFill>
        <a:ln xmlns:a="http://schemas.openxmlformats.org/drawingml/2006/main">
          <a:noFill/>
        </a:ln>
        <a:effectLst xmlns:a="http://schemas.openxmlformats.org/drawingml/2006/main">
          <a:reflection blurRad="12700" stA="38000" endPos="28000" dist="5000" dir="5400000" sy="-100000" algn="bl" rotWithShape="0"/>
        </a:effectLst>
      </cdr:spPr>
    </cdr:pic>
  </cdr:relSizeAnchor>
  <cdr:relSizeAnchor xmlns:cdr="http://schemas.openxmlformats.org/drawingml/2006/chartDrawing">
    <cdr:from>
      <cdr:x>0.47776</cdr:x>
      <cdr:y>0.7787</cdr:y>
    </cdr:from>
    <cdr:to>
      <cdr:x>0.62351</cdr:x>
      <cdr:y>0.94882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4248472" y="4464496"/>
          <a:ext cx="1296079" cy="975342"/>
        </a:xfrm>
        <a:prstGeom xmlns:a="http://schemas.openxmlformats.org/drawingml/2006/main" prst="roundRect">
          <a:avLst>
            <a:gd name="adj" fmla="val 8594"/>
          </a:avLst>
        </a:prstGeom>
        <a:solidFill xmlns:a="http://schemas.openxmlformats.org/drawingml/2006/main">
          <a:srgbClr val="FFFFFF">
            <a:shade val="85000"/>
          </a:srgbClr>
        </a:solidFill>
        <a:ln xmlns:a="http://schemas.openxmlformats.org/drawingml/2006/main">
          <a:noFill/>
        </a:ln>
        <a:effectLst xmlns:a="http://schemas.openxmlformats.org/drawingml/2006/main">
          <a:reflection blurRad="12700" stA="38000" endPos="28000" dist="5000" dir="5400000" sy="-100000" algn="bl" rotWithShape="0"/>
        </a:effec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72D13-DFD5-4EEC-A81C-09479D8B4EDF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C817C-29C6-4D4A-ADEB-E9ADDACBE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C817C-29C6-4D4A-ADEB-E9ADDACBEA8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chart" Target="../charts/char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3440" y="4005064"/>
            <a:ext cx="5040560" cy="208823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/>
                </a:solidFill>
                <a:latin typeface="Century Gothic" pitchFamily="34" charset="0"/>
              </a:rPr>
              <a:t>БЮДЖЕТ </a:t>
            </a:r>
            <a:r>
              <a:rPr lang="ru-RU" sz="3100" dirty="0" smtClean="0">
                <a:solidFill>
                  <a:schemeClr val="tx1"/>
                </a:solidFill>
                <a:latin typeface="Century Gothic" pitchFamily="34" charset="0"/>
              </a:rPr>
              <a:t>ДЛЯ ГРАЖДАН</a:t>
            </a:r>
            <a:r>
              <a:rPr lang="ru-RU" sz="3100" dirty="0" smtClean="0">
                <a:solidFill>
                  <a:schemeClr val="tx1"/>
                </a:solidFill>
                <a:latin typeface="Century Gothic" pitchFamily="34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Century Gothic" pitchFamily="34" charset="0"/>
              </a:rPr>
              <a:t> МУНИЦИПАЛЬНОГО ОБРАЗОВАНИЯ «СВЕТЛОГОРСКИЙ РАЙОН» </a:t>
            </a:r>
            <a:br>
              <a:rPr lang="ru-RU" sz="31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Century Gothic" pitchFamily="34" charset="0"/>
              </a:rPr>
              <a:t>НА 2018 год</a:t>
            </a:r>
            <a:r>
              <a:rPr lang="ru-RU" sz="4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/>
            </a:r>
            <a:br>
              <a:rPr lang="ru-RU" sz="4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</a:br>
            <a:endParaRPr lang="ru-RU" dirty="0"/>
          </a:p>
        </p:txBody>
      </p:sp>
      <p:pic>
        <p:nvPicPr>
          <p:cNvPr id="6" name="Содержимое 5" descr="svetlogorsk901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340768" y="116632"/>
            <a:ext cx="8820472" cy="6616520"/>
          </a:xfrm>
          <a:prstGeom prst="parallelogram">
            <a:avLst>
              <a:gd name="adj" fmla="val 53349"/>
            </a:avLst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4" name="Picture 8" descr="http://www.rosmintrud.ru/social/big_fami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268760"/>
            <a:ext cx="2456913" cy="1512168"/>
          </a:xfrm>
          <a:prstGeom prst="hear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938" name="Picture 2" descr="http://probusiness.my1.ru/_pu/6/s80406104.jpg"/>
          <p:cNvPicPr>
            <a:picLocks noChangeAspect="1" noChangeArrowheads="1"/>
          </p:cNvPicPr>
          <p:nvPr/>
        </p:nvPicPr>
        <p:blipFill>
          <a:blip r:embed="rId3" cstate="print">
            <a:lum contrast="-24000"/>
          </a:blip>
          <a:srcRect/>
          <a:stretch>
            <a:fillRect/>
          </a:stretch>
        </p:blipFill>
        <p:spPr bwMode="auto">
          <a:xfrm>
            <a:off x="1619672" y="4149080"/>
            <a:ext cx="1808273" cy="1224136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МП «Социальная поддержка населения Светлогорского района»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2852936"/>
          <a:ext cx="8363272" cy="400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 bwMode="auto">
          <a:xfrm>
            <a:off x="323528" y="1484784"/>
            <a:ext cx="64087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</a:t>
            </a:r>
            <a:r>
              <a:rPr lang="ru-RU" b="1" i="1" dirty="0" smtClean="0">
                <a:solidFill>
                  <a:srgbClr val="CC9900"/>
                </a:solidFill>
                <a:latin typeface="Calibri Light" pitchFamily="34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lang="en-US" b="1" i="1" dirty="0" smtClean="0">
                <a:solidFill>
                  <a:srgbClr val="CC9900"/>
                </a:solidFill>
                <a:latin typeface="Calibri Light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lang="ru-RU" b="1" i="1" dirty="0" smtClean="0">
                <a:solidFill>
                  <a:srgbClr val="CC9900"/>
                </a:solidFill>
                <a:latin typeface="Calibri Light" pitchFamily="34" charset="0"/>
                <a:ea typeface="Calibri" pitchFamily="34" charset="0"/>
                <a:cs typeface="Arial" pitchFamily="34" charset="0"/>
              </a:rPr>
              <a:t>повышение уровня жизни и</a:t>
            </a:r>
          </a:p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C9900"/>
                </a:solidFill>
                <a:latin typeface="Calibri Light" pitchFamily="34" charset="0"/>
                <a:ea typeface="Calibri" pitchFamily="34" charset="0"/>
                <a:cs typeface="Arial" pitchFamily="34" charset="0"/>
              </a:rPr>
              <a:t>         социальной защищенности населения района.</a:t>
            </a:r>
          </a:p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endParaRPr lang="ru-RU" sz="1600" i="1" dirty="0" smtClean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Бюджетные ассигнования – 28 782,5  тыс. руб.</a:t>
            </a:r>
            <a:endParaRPr lang="ru-RU" b="1" i="1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9940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1052736"/>
          <a:ext cx="1800200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24328" y="65253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10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МП «Развитие культуры на территории Светлогорского района» на 2018-2020 </a:t>
            </a:r>
            <a:r>
              <a:rPr lang="ru-RU" sz="2800" dirty="0" err="1" smtClean="0"/>
              <a:t>гг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124744"/>
          <a:ext cx="889248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4368" y="6381328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11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1340768"/>
          <a:ext cx="2088232" cy="116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501008"/>
            <a:ext cx="1800200" cy="12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МП «Развитие физической культуры и спорта на территории Светлогорского района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2420888"/>
          <a:ext cx="843528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907704" y="1268760"/>
            <a:ext cx="67687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CC9900"/>
                </a:solidFill>
                <a:effectLst/>
                <a:latin typeface="Calibri Light" pitchFamily="34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kumimoji="0" lang="ru-RU" sz="2000" b="1" i="0" strike="noStrike" cap="none" normalizeH="0" dirty="0" smtClean="0">
                <a:ln>
                  <a:noFill/>
                </a:ln>
                <a:solidFill>
                  <a:srgbClr val="CC9900"/>
                </a:solidFill>
                <a:effectLst/>
                <a:latin typeface="Calibri Light" pitchFamily="34" charset="0"/>
                <a:ea typeface="Times New Roman" pitchFamily="18" charset="0"/>
                <a:cs typeface="Arial" pitchFamily="34" charset="0"/>
              </a:rPr>
              <a:t> -</a:t>
            </a: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CC9900"/>
                </a:solidFill>
                <a:effectLst/>
                <a:latin typeface="Calibri Light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CC9900"/>
                </a:solidFill>
                <a:effectLst/>
                <a:latin typeface="Calibri Light" pitchFamily="34" charset="0"/>
                <a:ea typeface="Times New Roman" pitchFamily="18" charset="0"/>
                <a:cs typeface="Arial" pitchFamily="34" charset="0"/>
              </a:rPr>
              <a:t>комплексное развитие физической культуры и спорта в Светлогорском районе.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Бюджетные ассигнования на 2018г. -7 346</a:t>
            </a:r>
            <a:r>
              <a:rPr kumimoji="0" lang="ru-RU" sz="2000" b="1" i="0" strike="noStrike" cap="none" normalizeH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т. </a:t>
            </a:r>
            <a:r>
              <a:rPr lang="ru-RU" sz="2000" b="1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1" i="0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79512" y="1124744"/>
          <a:ext cx="2039888" cy="159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0963" name="Picture 3" descr="http://www.svetlogorsk39.ru/upload/iblock/478/G1426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5445224"/>
            <a:ext cx="1728192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812360" y="64886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12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3933056"/>
            <a:ext cx="971153" cy="98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n.usmanova\Desktop\0_99408_3825b98e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3840" y="4941168"/>
            <a:ext cx="1440160" cy="1440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0" y="1340768"/>
          <a:ext cx="2592288" cy="1324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МП «Обеспечение безопасности жизнедеятельности населения Светлогорского района</a:t>
            </a:r>
            <a:endParaRPr lang="ru-RU" sz="2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107504" y="2780929"/>
          <a:ext cx="8928992" cy="4077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699792" y="1263824"/>
            <a:ext cx="61561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C9900"/>
                </a:solidFill>
                <a:effectLst/>
                <a:latin typeface="Calibri Light" pitchFamily="34" charset="0"/>
                <a:ea typeface="Times New Roman" pitchFamily="18" charset="0"/>
                <a:cs typeface="Arial" pitchFamily="34" charset="0"/>
              </a:rPr>
              <a:t>Цель - повышение уровня безопасности населения и территории Светлогорского района, обеспечение работы в области мобилизационной подготовки, гражданской обороны и воинского учета, снижение риска проявления асоциальных явлений и преступности на территории Светлогорского района.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C9900"/>
              </a:solidFill>
              <a:effectLst/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40352" y="6488668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 13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янтарьхолл.рф/wp-content/uploads/2015/11/wabKdbLKt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429000"/>
            <a:ext cx="2192946" cy="1230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3" descr="100209_Svetlogorsk_03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581128"/>
            <a:ext cx="1705047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Муниципальная  программа развития туризма и рекреации  в Светлогорском районе на 2017-2019 </a:t>
            </a:r>
            <a:r>
              <a:rPr lang="ru-RU" sz="2400" dirty="0" err="1" smtClean="0"/>
              <a:t>гг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87824" y="1412776"/>
            <a:ext cx="5904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C9900"/>
                </a:solidFill>
                <a:latin typeface="Calibri Light" pitchFamily="34" charset="0"/>
              </a:rPr>
              <a:t>Цель - создание на территории района условий для развития туризма, инфраструктуры сервисных и транспортных услуг, сохранение объектов туристского показа, рационального использования природного и культурного наследия.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0" y="1340768"/>
          <a:ext cx="2818656" cy="1612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107504" y="2780928"/>
          <a:ext cx="8856984" cy="386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380312" y="645333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14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МП «Развитие муниципальной службы в Администрации МО «Светлогорский район»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251520" y="2564904"/>
          <a:ext cx="843528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395536" y="1340768"/>
          <a:ext cx="2818656" cy="1612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131840" y="1340768"/>
            <a:ext cx="5616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9900"/>
                </a:solidFill>
                <a:latin typeface="Calibri Light" pitchFamily="34" charset="0"/>
              </a:rPr>
              <a:t>Цель - повышение эффективности функционирования системы муниципального управления.</a:t>
            </a:r>
          </a:p>
          <a:p>
            <a:pPr algn="ctr"/>
            <a:r>
              <a:rPr lang="ru-RU" sz="2000" b="1" dirty="0" smtClean="0">
                <a:solidFill>
                  <a:srgbClr val="0066FF"/>
                </a:solidFill>
                <a:latin typeface="Calibri Light" pitchFamily="34" charset="0"/>
              </a:rPr>
              <a:t> </a:t>
            </a:r>
            <a:r>
              <a:rPr lang="ru-RU" sz="2000" b="1" dirty="0" smtClean="0">
                <a:latin typeface="Calibri Light" pitchFamily="34" charset="0"/>
              </a:rPr>
              <a:t>Бюджетные ассигнования  -51 909,8 тыс. руб</a:t>
            </a:r>
            <a:r>
              <a:rPr lang="ru-RU" sz="2000" b="1" dirty="0" smtClean="0">
                <a:solidFill>
                  <a:srgbClr val="FF9900"/>
                </a:solidFill>
                <a:latin typeface="Calibri Light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68344" y="64533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15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МП «Управление </a:t>
            </a:r>
            <a:br>
              <a:rPr lang="ru-RU" sz="2800" dirty="0" smtClean="0"/>
            </a:br>
            <a:r>
              <a:rPr lang="ru-RU" sz="2800" dirty="0" smtClean="0"/>
              <a:t>муниципальными финансами»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7544" y="3068960"/>
          <a:ext cx="8209483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251520" y="1124744"/>
          <a:ext cx="2448272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275856" y="1191816"/>
            <a:ext cx="52920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C99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Цель - эффективное распределение и использование финансовых ресурсов, обеспечивающих развитие Светлогорского района, качественное выполнение функций и социальных обязательств муниципалитета.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C990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475656" y="2564904"/>
            <a:ext cx="72362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ea typeface="Times New Roman" pitchFamily="18" charset="0"/>
                <a:cs typeface="Arial" pitchFamily="34" charset="0"/>
              </a:rPr>
              <a:t>Бюджетные ассигнования – 15 600 тыс. рублей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8196" name="Picture 4" descr="http://sdelanounas.ru/i/d/3/d3d3LmFkdmFudGEtZ3JvdXAucnUvdXBsb2Fkcy9waWNzL3BvcnRmZWxpLnBuZz9fX2lkPTIwMzI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068960"/>
            <a:ext cx="2664296" cy="936104"/>
          </a:xfrm>
          <a:prstGeom prst="hexagon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380312" y="64533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16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Непрограммное направление деятельности</a:t>
            </a:r>
            <a:endParaRPr lang="ru-RU" sz="3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3311352" y="1124744"/>
          <a:ext cx="5832648" cy="54006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36504"/>
                <a:gridCol w="1296144"/>
              </a:tblGrid>
              <a:tr h="5840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entury Gothic" pitchFamily="34" charset="0"/>
                        </a:rPr>
                        <a:t>Основные мероприятия непрограммного направления расходов</a:t>
                      </a:r>
                      <a:endParaRPr lang="ru-RU" sz="16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entury Gothic" pitchFamily="34" charset="0"/>
                        </a:rPr>
                        <a:t>Сумма (тыс.</a:t>
                      </a:r>
                      <a:r>
                        <a:rPr lang="ru-RU" sz="1600" baseline="0" dirty="0" smtClean="0">
                          <a:latin typeface="Century Gothic" pitchFamily="34" charset="0"/>
                        </a:rPr>
                        <a:t> руб.)</a:t>
                      </a:r>
                      <a:endParaRPr lang="ru-RU" sz="16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5840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entury Gothic" pitchFamily="34" charset="0"/>
                        </a:rPr>
                        <a:t> Исполнение судебных решений по искам</a:t>
                      </a:r>
                      <a:endParaRPr lang="ru-RU" sz="16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 Gothic" pitchFamily="34" charset="0"/>
                        </a:rPr>
                        <a:t>21 935</a:t>
                      </a:r>
                      <a:endParaRPr lang="ru-RU" sz="16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75308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  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Обеспечение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доступности и качества услуг в ритуальной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сфере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 Gothic" pitchFamily="34" charset="0"/>
                        </a:rPr>
                        <a:t>396</a:t>
                      </a:r>
                      <a:endParaRPr lang="ru-RU" sz="16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8271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entury Gothic" pitchFamily="34" charset="0"/>
                        </a:rPr>
                        <a:t>Оказание муниципальными учреждениями муниципальных услуг </a:t>
                      </a:r>
                      <a:endParaRPr lang="ru-RU" sz="16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 Gothic" pitchFamily="34" charset="0"/>
                        </a:rPr>
                        <a:t>10 215</a:t>
                      </a:r>
                      <a:endParaRPr lang="ru-RU" sz="16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107535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entury Gothic" pitchFamily="34" charset="0"/>
                        </a:rPr>
                        <a:t>Реализации муниципальных функций, связанных с общегосударственным управлением</a:t>
                      </a:r>
                      <a:endParaRPr lang="ru-RU" sz="16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 Gothic" pitchFamily="34" charset="0"/>
                        </a:rPr>
                        <a:t>870,0</a:t>
                      </a:r>
                      <a:endParaRPr lang="ru-RU" sz="16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5840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entury Gothic" pitchFamily="34" charset="0"/>
                        </a:rPr>
                        <a:t>Функционирование представительных органов муниципального образования</a:t>
                      </a:r>
                      <a:endParaRPr lang="ru-RU" sz="16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 Gothic" pitchFamily="34" charset="0"/>
                        </a:rPr>
                        <a:t>5 192,9</a:t>
                      </a:r>
                      <a:endParaRPr lang="ru-RU" sz="16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5840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entury Gothic" pitchFamily="34" charset="0"/>
                        </a:rPr>
                        <a:t>Поддержка коммунального хозяйства, за счет средств дотации из обл.бюджета</a:t>
                      </a:r>
                      <a:endParaRPr lang="ru-RU" sz="16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 Gothic" pitchFamily="34" charset="0"/>
                        </a:rPr>
                        <a:t>4 000,0</a:t>
                      </a:r>
                      <a:endParaRPr lang="ru-RU" sz="16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408608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Резервные фонды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 Gothic" pitchFamily="34" charset="0"/>
                        </a:rPr>
                        <a:t>1 000,0</a:t>
                      </a:r>
                      <a:endParaRPr lang="ru-RU" sz="16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Содержимое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3100" y="3356992"/>
            <a:ext cx="3592488" cy="2313806"/>
          </a:xfrm>
          <a:prstGeom prst="parallelogram">
            <a:avLst>
              <a:gd name="adj" fmla="val 10700"/>
            </a:avLst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0" y="1124744"/>
          <a:ext cx="2890664" cy="1684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380312" y="64886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17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x-none" sz="3600" smtClean="0"/>
              <a:t>Источники финансирования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x-none" sz="3600" smtClean="0"/>
              <a:t> дефицита бюджета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3528392" cy="4525963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Сформированный районный бюджет на 2018 год является сбалансированным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доходы = расходам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211960" y="1124744"/>
          <a:ext cx="447484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line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3618337" y="2591964"/>
            <a:ext cx="647700" cy="788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24328" y="638132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18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2564904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Calibri Light" pitchFamily="34" charset="0"/>
              </a:rPr>
              <a:t>СПАСИБО ЗА ВНИМАНИЕ!</a:t>
            </a:r>
            <a:endParaRPr lang="ru-RU" sz="4000" dirty="0">
              <a:latin typeface="Calibri Light" pitchFamily="34" charset="0"/>
            </a:endParaRPr>
          </a:p>
        </p:txBody>
      </p:sp>
      <p:pic>
        <p:nvPicPr>
          <p:cNvPr id="6" name="Picture 3" descr="lin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618337" y="2591964"/>
            <a:ext cx="647700" cy="788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lin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770737" y="2744364"/>
            <a:ext cx="647700" cy="788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Главные приоритеты при формировании районного бюджета на 2018 год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A49350"/>
              </a:gs>
              <a:gs pos="33000">
                <a:schemeClr val="accent1">
                  <a:tint val="86500"/>
                </a:schemeClr>
              </a:gs>
              <a:gs pos="46750">
                <a:schemeClr val="accent1">
                  <a:tint val="71000"/>
                  <a:satMod val="112000"/>
                </a:schemeClr>
              </a:gs>
              <a:gs pos="53000">
                <a:schemeClr val="accent1">
                  <a:tint val="71000"/>
                  <a:satMod val="112000"/>
                </a:schemeClr>
              </a:gs>
              <a:gs pos="68000">
                <a:schemeClr val="accent1">
                  <a:tint val="86000"/>
                </a:schemeClr>
              </a:gs>
              <a:gs pos="100000">
                <a:schemeClr val="accent1">
                  <a:shade val="6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sz="2500" b="1" dirty="0" smtClean="0">
                <a:solidFill>
                  <a:srgbClr val="800000"/>
                </a:solidFill>
                <a:latin typeface="Calibri Light" pitchFamily="34" charset="0"/>
              </a:rPr>
              <a:t>Проект бюджета на 2018 год сформирован на основе муниципальных  программ Светлогорского района, исходя из уточненного прогноза параметров социально-экономического развития.</a:t>
            </a:r>
          </a:p>
          <a:p>
            <a:endParaRPr lang="ru-RU" sz="2500" b="1" dirty="0" smtClean="0">
              <a:solidFill>
                <a:srgbClr val="800000"/>
              </a:solidFill>
              <a:latin typeface="Calibri Light" pitchFamily="34" charset="0"/>
            </a:endParaRPr>
          </a:p>
          <a:p>
            <a:r>
              <a:rPr lang="ru-RU" sz="2500" b="1" dirty="0" smtClean="0">
                <a:solidFill>
                  <a:srgbClr val="800000"/>
                </a:solidFill>
                <a:latin typeface="Calibri Light" pitchFamily="34" charset="0"/>
              </a:rPr>
              <a:t>Для  устойчивости бюджетной системы и безусловного исполнения принятых обязательств особенно важными являются вопросы соблюдения ограничений уровня бюджетного дефицита и муниципального долга, реализации налогового потенциала и оптимизации расходов с точки зрения их обоснованности и эффективности.</a:t>
            </a:r>
          </a:p>
          <a:p>
            <a:endParaRPr lang="ru-RU" sz="2500" dirty="0"/>
          </a:p>
        </p:txBody>
      </p:sp>
      <p:sp>
        <p:nvSpPr>
          <p:cNvPr id="4" name="TextBox 3"/>
          <p:cNvSpPr txBox="1"/>
          <p:nvPr/>
        </p:nvSpPr>
        <p:spPr>
          <a:xfrm>
            <a:off x="7452320" y="652534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Arabic Typesetting" pitchFamily="66" charset="-78"/>
              </a:rPr>
              <a:t>Формирование доходов районного бюджета 2017-2018 гг. 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Arabic Typesetting" pitchFamily="66" charset="-78"/>
              </a:rPr>
            </a:b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  <a:cs typeface="Arabic Typesetting" pitchFamily="66" charset="-78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0" y="1412776"/>
          <a:ext cx="45720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0" y="1484784"/>
          <a:ext cx="478802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68344" y="64886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Century Gothic" pitchFamily="34" charset="0"/>
              </a:rPr>
              <a:t>Структура и динамика налоговых доходов районного бюджета</a:t>
            </a:r>
            <a:endParaRPr lang="ru-RU" sz="2800" dirty="0">
              <a:latin typeface="Century Gothic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67544" y="1196752"/>
          <a:ext cx="8075612" cy="2722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9152"/>
                <a:gridCol w="1061408"/>
                <a:gridCol w="1144203"/>
                <a:gridCol w="1008279"/>
                <a:gridCol w="882570"/>
              </a:tblGrid>
              <a:tr h="54996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Наименование доходного источника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2017год</a:t>
                      </a:r>
                    </a:p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план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2017</a:t>
                      </a:r>
                      <a:r>
                        <a:rPr lang="ru-RU" sz="15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год</a:t>
                      </a:r>
                    </a:p>
                    <a:p>
                      <a:pPr algn="ctr"/>
                      <a:r>
                        <a:rPr lang="ru-RU" sz="15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ожидаемое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2018</a:t>
                      </a:r>
                      <a:r>
                        <a:rPr lang="ru-RU" sz="15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год проект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Динамика (%)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813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 на доходы физических лиц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45 870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48 435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48 777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106</a:t>
                      </a:r>
                      <a:endParaRPr lang="ru-RU" sz="1600" dirty="0"/>
                    </a:p>
                  </a:txBody>
                  <a:tcPr/>
                </a:tc>
              </a:tr>
              <a:tr h="54996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Налог, взимаемый в связи с применением упрощенной системы налогообложения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</a:t>
                      </a:r>
                      <a:r>
                        <a:rPr lang="ru-RU" sz="1600" baseline="0" dirty="0" smtClean="0"/>
                        <a:t> 330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10 330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  <a:r>
                        <a:rPr lang="ru-RU" sz="1600" baseline="0" dirty="0" smtClean="0"/>
                        <a:t> 500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85</a:t>
                      </a:r>
                      <a:endParaRPr lang="ru-RU" sz="1600" dirty="0"/>
                    </a:p>
                  </a:txBody>
                  <a:tcPr/>
                </a:tc>
              </a:tr>
              <a:tr h="54996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Единый налог на вмененный доход для отдельных видов деятельности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</a:t>
                      </a:r>
                      <a:r>
                        <a:rPr lang="ru-RU" sz="1600" baseline="0" dirty="0" smtClean="0"/>
                        <a:t> 054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18 000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18 340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107</a:t>
                      </a:r>
                      <a:endParaRPr lang="ru-RU" sz="1600" dirty="0"/>
                    </a:p>
                  </a:txBody>
                  <a:tcPr/>
                </a:tc>
              </a:tr>
              <a:tr h="33813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 на имущество организаций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</a:t>
                      </a:r>
                      <a:r>
                        <a:rPr lang="ru-RU" sz="1600" baseline="0" dirty="0" smtClean="0"/>
                        <a:t> 400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14 600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11 600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80</a:t>
                      </a:r>
                      <a:endParaRPr lang="ru-RU" sz="1600" dirty="0"/>
                    </a:p>
                  </a:txBody>
                  <a:tcPr/>
                </a:tc>
              </a:tr>
              <a:tr h="33813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Государственная пошлина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 </a:t>
                      </a:r>
                      <a:r>
                        <a:rPr lang="ru-RU" sz="1600" baseline="0" dirty="0" smtClean="0"/>
                        <a:t>100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2 500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2 600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84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251520" y="4293096"/>
          <a:ext cx="8675687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544" y="4077072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Доля доходного источника в общем объеме налоговых доходах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0352" y="63813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Структура и динамика неналоговых доходов районного бюджета</a:t>
            </a:r>
            <a:endParaRPr lang="ru-RU" sz="32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467544" y="1556792"/>
          <a:ext cx="8064896" cy="2209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82752"/>
                <a:gridCol w="1008112"/>
                <a:gridCol w="1224136"/>
                <a:gridCol w="988026"/>
                <a:gridCol w="11618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Наименование доходного источника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2017 год план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2017 год ожидаемое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2018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год проект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Динамика (%)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Доходы, получаемые в виде арендной платы за земельные участки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120 100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118 540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r>
                        <a:rPr lang="ru-RU" sz="1400" baseline="0" dirty="0" smtClean="0"/>
                        <a:t> от  продажи  активов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</a:t>
                      </a:r>
                      <a:r>
                        <a:rPr lang="ru-RU" sz="1400" baseline="0" dirty="0" smtClean="0"/>
                        <a:t>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Штрафы, санкции, возмещение ущерба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800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1 106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Другие</a:t>
                      </a:r>
                      <a:r>
                        <a:rPr lang="ru-RU" sz="1400" baseline="0" dirty="0" smtClean="0"/>
                        <a:t> неналоговые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1 324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1 267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1 315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539552" y="4293096"/>
          <a:ext cx="814705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386104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B4DE86"/>
                </a:solidFill>
              </a:rPr>
              <a:t>Доля доходного источника в общем объеме неналоговых доходах</a:t>
            </a:r>
            <a:endParaRPr lang="ru-RU" b="1" dirty="0">
              <a:solidFill>
                <a:srgbClr val="B4DE8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8344" y="64533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Общий объем безвозмездных поступлений прогнозируется на 2018 г.</a:t>
            </a:r>
            <a:r>
              <a:rPr lang="ru-RU" dirty="0" smtClean="0"/>
              <a:t>   154 075</a:t>
            </a:r>
            <a:r>
              <a:rPr lang="ru-RU" sz="2200" dirty="0" smtClean="0"/>
              <a:t>тыс. рублей</a:t>
            </a:r>
            <a:endParaRPr lang="ru-RU" sz="22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0" y="1988840"/>
          <a:ext cx="4860032" cy="471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4139952" y="3068960"/>
          <a:ext cx="475252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5616" y="1988840"/>
            <a:ext cx="288032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libri Light" pitchFamily="34" charset="0"/>
              </a:rPr>
              <a:t>Финансовая помощь  из областного бюджета</a:t>
            </a:r>
            <a:endParaRPr lang="ru-RU" dirty="0">
              <a:latin typeface="Calibri Ligh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1916832"/>
            <a:ext cx="388843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libri Light" pitchFamily="34" charset="0"/>
              </a:rPr>
              <a:t>Иные межбюджетные трансферты из бюджетов поселений на решение вопросов межмуниципального характера</a:t>
            </a:r>
            <a:endParaRPr lang="ru-RU" dirty="0">
              <a:latin typeface="Calibri Ligh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84368" y="63813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Структура расходов районного бюджета на 2018 год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6" y="2060848"/>
          <a:ext cx="82296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9592" y="1412776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Calibri Light" pitchFamily="34" charset="0"/>
              </a:rPr>
              <a:t>Распределение бюджетных ассигнований осуществлено в разрезе муниципальных программ и непрограммных направлений деятельности.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9952" y="3429000"/>
            <a:ext cx="4320480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cmpd="dbl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14 муниципальных программ Светлогорского района</a:t>
            </a:r>
          </a:p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00392" y="6525344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 7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МП "Развития системы образования Светлогорского района» на 2016-2018 годы»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12776"/>
          <a:ext cx="82296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4368" y="63813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8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51520" y="1340768"/>
          <a:ext cx="2111896" cy="138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3643314"/>
            <a:ext cx="2880320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200" dirty="0" smtClean="0"/>
              <a:t>Бюджетные ассигнования по направлениям расходов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412776"/>
            <a:ext cx="3395454" cy="1662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9512" y="1770395"/>
            <a:ext cx="5606934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- обеспечение предоставления федерального государственного образовательного стандарта (ФГОС) в муниципальных образовательных учреждениях–                                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148 436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тыс. руб.</a:t>
            </a:r>
            <a:endParaRPr lang="ru-RU" sz="1500" dirty="0" smtClean="0"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030" name="Picture 6" descr="http://boombob.ru/img/picture/May/07/d1a6eda7e5362c95145be97356086a34/mini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5085184"/>
            <a:ext cx="1922301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274146" y="3760222"/>
            <a:ext cx="572701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15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обеспечение подвоза обучающихся – </a:t>
            </a:r>
            <a:r>
              <a:rPr lang="ru-RU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4 492 </a:t>
            </a:r>
            <a:r>
              <a:rPr lang="ru-RU" sz="15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тыс. руб.;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500" dirty="0" smtClean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- модернизация автобусного парка – </a:t>
            </a:r>
            <a:r>
              <a:rPr lang="ru-RU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966,7</a:t>
            </a:r>
            <a:r>
              <a:rPr lang="ru-RU" sz="15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 тыс. руб.;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23528" y="5401816"/>
            <a:ext cx="482453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- питание детей в образовательных организациях – </a:t>
            </a:r>
            <a:r>
              <a:rPr lang="ru-RU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785</a:t>
            </a:r>
            <a:r>
              <a:rPr lang="ru-RU" sz="15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 тыс.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2360" y="6525344"/>
            <a:ext cx="133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9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2775</TotalTime>
  <Words>875</Words>
  <Application>Microsoft Office PowerPoint</Application>
  <PresentationFormat>Экран (4:3)</PresentationFormat>
  <Paragraphs>192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БЮДЖЕТ ДЛЯ ГРАЖДАН  МУНИЦИПАЛЬНОГО ОБРАЗОВАНИЯ «СВЕТЛОГОРСКИЙ РАЙОН»  НА 2018 год </vt:lpstr>
      <vt:lpstr>Главные приоритеты при формировании районного бюджета на 2018 год</vt:lpstr>
      <vt:lpstr>Формирование доходов районного бюджета 2017-2018 гг.  </vt:lpstr>
      <vt:lpstr>Структура и динамика налоговых доходов районного бюджета</vt:lpstr>
      <vt:lpstr>Структура и динамика неналоговых доходов районного бюджета</vt:lpstr>
      <vt:lpstr>Общий объем безвозмездных поступлений прогнозируется на 2018 г.   154 075тыс. рублей</vt:lpstr>
      <vt:lpstr>Структура расходов районного бюджета на 2018 год</vt:lpstr>
      <vt:lpstr>МП "Развития системы образования Светлогорского района» на 2016-2018 годы»</vt:lpstr>
      <vt:lpstr>Бюджетные ассигнования по направлениям расходов</vt:lpstr>
      <vt:lpstr>МП «Социальная поддержка населения Светлогорского района»</vt:lpstr>
      <vt:lpstr>МП «Развитие культуры на территории Светлогорского района» на 2018-2020 гг</vt:lpstr>
      <vt:lpstr>МП «Развитие физической культуры и спорта на территории Светлогорского района</vt:lpstr>
      <vt:lpstr>МП «Обеспечение безопасности жизнедеятельности населения Светлогорского района</vt:lpstr>
      <vt:lpstr>Муниципальная  программа развития туризма и рекреации  в Светлогорском районе на 2017-2019 гг</vt:lpstr>
      <vt:lpstr>МП «Развитие муниципальной службы в Администрации МО «Светлогорский район»</vt:lpstr>
      <vt:lpstr>МП «Управление  муниципальными финансами»</vt:lpstr>
      <vt:lpstr>Непрограммное направление деятельности</vt:lpstr>
      <vt:lpstr>Источники финансирования  дефицита бюджета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Усманова Наталья Манулловна</dc:creator>
  <cp:lastModifiedBy>n.usmanova</cp:lastModifiedBy>
  <cp:revision>233</cp:revision>
  <dcterms:created xsi:type="dcterms:W3CDTF">2015-11-23T12:55:17Z</dcterms:created>
  <dcterms:modified xsi:type="dcterms:W3CDTF">2017-12-21T14:19:00Z</dcterms:modified>
</cp:coreProperties>
</file>