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60" r:id="rId1"/>
  </p:sldMasterIdLst>
  <p:sldIdLst>
    <p:sldId id="256" r:id="rId2"/>
    <p:sldId id="277" r:id="rId3"/>
    <p:sldId id="257" r:id="rId4"/>
    <p:sldId id="258" r:id="rId5"/>
    <p:sldId id="269" r:id="rId6"/>
    <p:sldId id="272" r:id="rId7"/>
    <p:sldId id="273" r:id="rId8"/>
    <p:sldId id="274" r:id="rId9"/>
    <p:sldId id="260" r:id="rId10"/>
    <p:sldId id="275" r:id="rId11"/>
    <p:sldId id="276" r:id="rId12"/>
    <p:sldId id="271" r:id="rId13"/>
    <p:sldId id="270" r:id="rId14"/>
    <p:sldId id="262" r:id="rId15"/>
    <p:sldId id="280" r:id="rId16"/>
    <p:sldId id="279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3" autoAdjust="0"/>
    <p:restoredTop sz="94637" autoAdjust="0"/>
  </p:normalViewPr>
  <p:slideViewPr>
    <p:cSldViewPr>
      <p:cViewPr>
        <p:scale>
          <a:sx n="75" d="100"/>
          <a:sy n="75" d="100"/>
        </p:scale>
        <p:origin x="-1302" y="-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0D96D0-0E3C-427B-82A6-20DD667F7C3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50B1D-9E0A-4979-98D4-515B4A39F66E}">
      <dgm:prSet phldrT="[Текст]" custT="1"/>
      <dgm:spPr/>
      <dgm:t>
        <a:bodyPr/>
        <a:lstStyle/>
        <a:p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1) порядок применения правил и внесения в них изменений;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AFABD285-6E0D-4E7B-8788-964E9182D90D}" type="parTrans" cxnId="{7D2BD756-E229-4B3E-9D0B-D05BB05CE43B}">
      <dgm:prSet/>
      <dgm:spPr/>
      <dgm:t>
        <a:bodyPr/>
        <a:lstStyle/>
        <a:p>
          <a:endParaRPr lang="ru-RU" sz="1200"/>
        </a:p>
      </dgm:t>
    </dgm:pt>
    <dgm:pt modelId="{F2A9F939-131C-4C55-9085-44F993F44923}" type="sibTrans" cxnId="{7D2BD756-E229-4B3E-9D0B-D05BB05CE43B}">
      <dgm:prSet/>
      <dgm:spPr/>
      <dgm:t>
        <a:bodyPr/>
        <a:lstStyle/>
        <a:p>
          <a:endParaRPr lang="ru-RU" sz="1200"/>
        </a:p>
      </dgm:t>
    </dgm:pt>
    <dgm:pt modelId="{E55F41DA-49C3-47F5-9004-9F4D9D6B16B4}">
      <dgm:prSet custT="1"/>
      <dgm:spPr/>
      <dgm:t>
        <a:bodyPr/>
        <a:lstStyle/>
        <a:p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2) карту градостроительного зонирования;</a:t>
          </a:r>
        </a:p>
      </dgm:t>
    </dgm:pt>
    <dgm:pt modelId="{D11608EA-F243-41CC-8FC5-38B324B51EB9}" type="parTrans" cxnId="{9FA0DFC7-4CC3-45A2-8364-822DD2376DCF}">
      <dgm:prSet/>
      <dgm:spPr/>
      <dgm:t>
        <a:bodyPr/>
        <a:lstStyle/>
        <a:p>
          <a:endParaRPr lang="ru-RU" sz="1200"/>
        </a:p>
      </dgm:t>
    </dgm:pt>
    <dgm:pt modelId="{FFB5F00E-A864-47D2-8B5D-D612462E3EEE}" type="sibTrans" cxnId="{9FA0DFC7-4CC3-45A2-8364-822DD2376DCF}">
      <dgm:prSet/>
      <dgm:spPr/>
      <dgm:t>
        <a:bodyPr/>
        <a:lstStyle/>
        <a:p>
          <a:endParaRPr lang="ru-RU" sz="1200"/>
        </a:p>
      </dgm:t>
    </dgm:pt>
    <dgm:pt modelId="{8DC890E1-FF85-4B9C-9090-1EE8D1726020}">
      <dgm:prSet custT="1"/>
      <dgm:spPr/>
      <dgm:t>
        <a:bodyPr/>
        <a:lstStyle/>
        <a:p>
          <a:r>
            <a:rPr lang="ru-RU" sz="1200" b="0" i="0" dirty="0">
              <a:latin typeface="Times New Roman" pitchFamily="18" charset="0"/>
              <a:cs typeface="Times New Roman" pitchFamily="18" charset="0"/>
            </a:rPr>
            <a:t>3) градостроительные регламенты.</a:t>
          </a:r>
        </a:p>
      </dgm:t>
    </dgm:pt>
    <dgm:pt modelId="{842E27B7-C7AF-4615-937A-B3EDF7888180}" type="parTrans" cxnId="{1F9F13D1-61A4-48EE-A448-E35124765A22}">
      <dgm:prSet/>
      <dgm:spPr/>
      <dgm:t>
        <a:bodyPr/>
        <a:lstStyle/>
        <a:p>
          <a:endParaRPr lang="ru-RU" sz="1200"/>
        </a:p>
      </dgm:t>
    </dgm:pt>
    <dgm:pt modelId="{62690FBB-95F8-4CDB-95C4-58681E15B2DC}" type="sibTrans" cxnId="{1F9F13D1-61A4-48EE-A448-E35124765A22}">
      <dgm:prSet/>
      <dgm:spPr/>
      <dgm:t>
        <a:bodyPr/>
        <a:lstStyle/>
        <a:p>
          <a:endParaRPr lang="ru-RU" sz="1200"/>
        </a:p>
      </dgm:t>
    </dgm:pt>
    <dgm:pt modelId="{E0078E8B-AB09-4AAD-9E2E-98E6A5FFDB9E}" type="pres">
      <dgm:prSet presAssocID="{B00D96D0-0E3C-427B-82A6-20DD667F7C3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8A6DAB-1A4E-4CA0-A676-E4E0DAF8667B}" type="pres">
      <dgm:prSet presAssocID="{A9A50B1D-9E0A-4979-98D4-515B4A39F66E}" presName="parentLin" presStyleCnt="0"/>
      <dgm:spPr/>
    </dgm:pt>
    <dgm:pt modelId="{43CCBBC1-8606-45CC-9E03-38F635393019}" type="pres">
      <dgm:prSet presAssocID="{A9A50B1D-9E0A-4979-98D4-515B4A39F66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AF00FC7-7542-4813-A151-8ABE1BA7C8F7}" type="pres">
      <dgm:prSet presAssocID="{A9A50B1D-9E0A-4979-98D4-515B4A39F66E}" presName="parentText" presStyleLbl="node1" presStyleIdx="0" presStyleCnt="3" custScaleX="138904" custScaleY="96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FF8C6-860A-495D-990F-0FC86DE72C41}" type="pres">
      <dgm:prSet presAssocID="{A9A50B1D-9E0A-4979-98D4-515B4A39F66E}" presName="negativeSpace" presStyleCnt="0"/>
      <dgm:spPr/>
    </dgm:pt>
    <dgm:pt modelId="{6EC2D9C1-DC06-4F74-A923-9D40BD0E554F}" type="pres">
      <dgm:prSet presAssocID="{A9A50B1D-9E0A-4979-98D4-515B4A39F66E}" presName="childText" presStyleLbl="conFgAcc1" presStyleIdx="0" presStyleCnt="3">
        <dgm:presLayoutVars>
          <dgm:bulletEnabled val="1"/>
        </dgm:presLayoutVars>
      </dgm:prSet>
      <dgm:spPr/>
    </dgm:pt>
    <dgm:pt modelId="{39BCF31A-3D72-4D7D-8A60-EE89E6BBB0B1}" type="pres">
      <dgm:prSet presAssocID="{F2A9F939-131C-4C55-9085-44F993F44923}" presName="spaceBetweenRectangles" presStyleCnt="0"/>
      <dgm:spPr/>
    </dgm:pt>
    <dgm:pt modelId="{B9CEE788-8E8E-4B35-932B-F5E3571B2378}" type="pres">
      <dgm:prSet presAssocID="{E55F41DA-49C3-47F5-9004-9F4D9D6B16B4}" presName="parentLin" presStyleCnt="0"/>
      <dgm:spPr/>
    </dgm:pt>
    <dgm:pt modelId="{D68A5109-73C5-473E-8579-8966DE4F2D67}" type="pres">
      <dgm:prSet presAssocID="{E55F41DA-49C3-47F5-9004-9F4D9D6B16B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5121998-1DFE-4587-969B-89966FCD89BE}" type="pres">
      <dgm:prSet presAssocID="{E55F41DA-49C3-47F5-9004-9F4D9D6B16B4}" presName="parentText" presStyleLbl="node1" presStyleIdx="1" presStyleCnt="3" custScaleX="1362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F33679-84AB-4452-8A56-65153D3EFBB6}" type="pres">
      <dgm:prSet presAssocID="{E55F41DA-49C3-47F5-9004-9F4D9D6B16B4}" presName="negativeSpace" presStyleCnt="0"/>
      <dgm:spPr/>
    </dgm:pt>
    <dgm:pt modelId="{A58212E3-6942-461B-8DD6-38EE8A80B2CA}" type="pres">
      <dgm:prSet presAssocID="{E55F41DA-49C3-47F5-9004-9F4D9D6B16B4}" presName="childText" presStyleLbl="conFgAcc1" presStyleIdx="1" presStyleCnt="3">
        <dgm:presLayoutVars>
          <dgm:bulletEnabled val="1"/>
        </dgm:presLayoutVars>
      </dgm:prSet>
      <dgm:spPr/>
    </dgm:pt>
    <dgm:pt modelId="{AD84993A-35D9-4CDC-B14C-C1098D769ABE}" type="pres">
      <dgm:prSet presAssocID="{FFB5F00E-A864-47D2-8B5D-D612462E3EEE}" presName="spaceBetweenRectangles" presStyleCnt="0"/>
      <dgm:spPr/>
    </dgm:pt>
    <dgm:pt modelId="{09CDABC2-C6FE-4A38-BE72-A6A4C2249670}" type="pres">
      <dgm:prSet presAssocID="{8DC890E1-FF85-4B9C-9090-1EE8D1726020}" presName="parentLin" presStyleCnt="0"/>
      <dgm:spPr/>
    </dgm:pt>
    <dgm:pt modelId="{BAC83FB5-B330-42FD-BE70-6CA01136FB03}" type="pres">
      <dgm:prSet presAssocID="{8DC890E1-FF85-4B9C-9090-1EE8D1726020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F8A1ED40-AFA7-464B-BA7C-13A0AB6DA2ED}" type="pres">
      <dgm:prSet presAssocID="{8DC890E1-FF85-4B9C-9090-1EE8D1726020}" presName="parentText" presStyleLbl="node1" presStyleIdx="2" presStyleCnt="3" custScaleX="1362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1AE06-16BD-4F19-BFD0-82136ED9F91B}" type="pres">
      <dgm:prSet presAssocID="{8DC890E1-FF85-4B9C-9090-1EE8D1726020}" presName="negativeSpace" presStyleCnt="0"/>
      <dgm:spPr/>
    </dgm:pt>
    <dgm:pt modelId="{AD9C1609-17C1-46AA-B1BB-423AA8C91B1A}" type="pres">
      <dgm:prSet presAssocID="{8DC890E1-FF85-4B9C-9090-1EE8D1726020}" presName="childText" presStyleLbl="conFgAcc1" presStyleIdx="2" presStyleCnt="3" custLinFactNeighborY="-9731">
        <dgm:presLayoutVars>
          <dgm:bulletEnabled val="1"/>
        </dgm:presLayoutVars>
      </dgm:prSet>
      <dgm:spPr/>
    </dgm:pt>
  </dgm:ptLst>
  <dgm:cxnLst>
    <dgm:cxn modelId="{1F9F13D1-61A4-48EE-A448-E35124765A22}" srcId="{B00D96D0-0E3C-427B-82A6-20DD667F7C32}" destId="{8DC890E1-FF85-4B9C-9090-1EE8D1726020}" srcOrd="2" destOrd="0" parTransId="{842E27B7-C7AF-4615-937A-B3EDF7888180}" sibTransId="{62690FBB-95F8-4CDB-95C4-58681E15B2DC}"/>
    <dgm:cxn modelId="{A2C186EA-F716-4EE9-A6F0-D842B432C5CD}" type="presOf" srcId="{A9A50B1D-9E0A-4979-98D4-515B4A39F66E}" destId="{3AF00FC7-7542-4813-A151-8ABE1BA7C8F7}" srcOrd="1" destOrd="0" presId="urn:microsoft.com/office/officeart/2005/8/layout/list1"/>
    <dgm:cxn modelId="{3CCDC492-1941-4376-AC54-E4322376C3FB}" type="presOf" srcId="{8DC890E1-FF85-4B9C-9090-1EE8D1726020}" destId="{F8A1ED40-AFA7-464B-BA7C-13A0AB6DA2ED}" srcOrd="1" destOrd="0" presId="urn:microsoft.com/office/officeart/2005/8/layout/list1"/>
    <dgm:cxn modelId="{6A78D7AC-D7B8-4988-9BD8-0198F379BF98}" type="presOf" srcId="{E55F41DA-49C3-47F5-9004-9F4D9D6B16B4}" destId="{D68A5109-73C5-473E-8579-8966DE4F2D67}" srcOrd="0" destOrd="0" presId="urn:microsoft.com/office/officeart/2005/8/layout/list1"/>
    <dgm:cxn modelId="{8E116C8E-EF9F-46D9-ABCF-60256566BEED}" type="presOf" srcId="{B00D96D0-0E3C-427B-82A6-20DD667F7C32}" destId="{E0078E8B-AB09-4AAD-9E2E-98E6A5FFDB9E}" srcOrd="0" destOrd="0" presId="urn:microsoft.com/office/officeart/2005/8/layout/list1"/>
    <dgm:cxn modelId="{6DAE737F-0D75-4B1F-86C5-C59565CD93BB}" type="presOf" srcId="{E55F41DA-49C3-47F5-9004-9F4D9D6B16B4}" destId="{15121998-1DFE-4587-969B-89966FCD89BE}" srcOrd="1" destOrd="0" presId="urn:microsoft.com/office/officeart/2005/8/layout/list1"/>
    <dgm:cxn modelId="{9FA0DFC7-4CC3-45A2-8364-822DD2376DCF}" srcId="{B00D96D0-0E3C-427B-82A6-20DD667F7C32}" destId="{E55F41DA-49C3-47F5-9004-9F4D9D6B16B4}" srcOrd="1" destOrd="0" parTransId="{D11608EA-F243-41CC-8FC5-38B324B51EB9}" sibTransId="{FFB5F00E-A864-47D2-8B5D-D612462E3EEE}"/>
    <dgm:cxn modelId="{66D026B0-986E-4AB7-B113-5DDB43F9D3D8}" type="presOf" srcId="{8DC890E1-FF85-4B9C-9090-1EE8D1726020}" destId="{BAC83FB5-B330-42FD-BE70-6CA01136FB03}" srcOrd="0" destOrd="0" presId="urn:microsoft.com/office/officeart/2005/8/layout/list1"/>
    <dgm:cxn modelId="{7D2BD756-E229-4B3E-9D0B-D05BB05CE43B}" srcId="{B00D96D0-0E3C-427B-82A6-20DD667F7C32}" destId="{A9A50B1D-9E0A-4979-98D4-515B4A39F66E}" srcOrd="0" destOrd="0" parTransId="{AFABD285-6E0D-4E7B-8788-964E9182D90D}" sibTransId="{F2A9F939-131C-4C55-9085-44F993F44923}"/>
    <dgm:cxn modelId="{6AF3EBD4-A056-4FCA-8B2C-FE69CC717E04}" type="presOf" srcId="{A9A50B1D-9E0A-4979-98D4-515B4A39F66E}" destId="{43CCBBC1-8606-45CC-9E03-38F635393019}" srcOrd="0" destOrd="0" presId="urn:microsoft.com/office/officeart/2005/8/layout/list1"/>
    <dgm:cxn modelId="{24A547D6-788B-46DF-A127-4F4B01CD83E4}" type="presParOf" srcId="{E0078E8B-AB09-4AAD-9E2E-98E6A5FFDB9E}" destId="{7C8A6DAB-1A4E-4CA0-A676-E4E0DAF8667B}" srcOrd="0" destOrd="0" presId="urn:microsoft.com/office/officeart/2005/8/layout/list1"/>
    <dgm:cxn modelId="{AAEACC18-2EDC-4EB4-B149-AC8BA046E897}" type="presParOf" srcId="{7C8A6DAB-1A4E-4CA0-A676-E4E0DAF8667B}" destId="{43CCBBC1-8606-45CC-9E03-38F635393019}" srcOrd="0" destOrd="0" presId="urn:microsoft.com/office/officeart/2005/8/layout/list1"/>
    <dgm:cxn modelId="{E1C116BD-23E1-4A4A-950B-6D073FCEBB27}" type="presParOf" srcId="{7C8A6DAB-1A4E-4CA0-A676-E4E0DAF8667B}" destId="{3AF00FC7-7542-4813-A151-8ABE1BA7C8F7}" srcOrd="1" destOrd="0" presId="urn:microsoft.com/office/officeart/2005/8/layout/list1"/>
    <dgm:cxn modelId="{F133DF89-F4D2-4DE4-9B21-6DCAF161C8EB}" type="presParOf" srcId="{E0078E8B-AB09-4AAD-9E2E-98E6A5FFDB9E}" destId="{26FFF8C6-860A-495D-990F-0FC86DE72C41}" srcOrd="1" destOrd="0" presId="urn:microsoft.com/office/officeart/2005/8/layout/list1"/>
    <dgm:cxn modelId="{38E8479F-50F5-4212-AC4E-0EFBF883B643}" type="presParOf" srcId="{E0078E8B-AB09-4AAD-9E2E-98E6A5FFDB9E}" destId="{6EC2D9C1-DC06-4F74-A923-9D40BD0E554F}" srcOrd="2" destOrd="0" presId="urn:microsoft.com/office/officeart/2005/8/layout/list1"/>
    <dgm:cxn modelId="{F9AABA6C-9D48-4A7D-88BF-98B4263A5E7A}" type="presParOf" srcId="{E0078E8B-AB09-4AAD-9E2E-98E6A5FFDB9E}" destId="{39BCF31A-3D72-4D7D-8A60-EE89E6BBB0B1}" srcOrd="3" destOrd="0" presId="urn:microsoft.com/office/officeart/2005/8/layout/list1"/>
    <dgm:cxn modelId="{560100DE-DF0B-43AF-A61B-E3AA0EFDBD1F}" type="presParOf" srcId="{E0078E8B-AB09-4AAD-9E2E-98E6A5FFDB9E}" destId="{B9CEE788-8E8E-4B35-932B-F5E3571B2378}" srcOrd="4" destOrd="0" presId="urn:microsoft.com/office/officeart/2005/8/layout/list1"/>
    <dgm:cxn modelId="{3550714C-C448-4E62-B213-41FD6B222521}" type="presParOf" srcId="{B9CEE788-8E8E-4B35-932B-F5E3571B2378}" destId="{D68A5109-73C5-473E-8579-8966DE4F2D67}" srcOrd="0" destOrd="0" presId="urn:microsoft.com/office/officeart/2005/8/layout/list1"/>
    <dgm:cxn modelId="{537290E6-1363-4058-B4E9-0E21E23759B4}" type="presParOf" srcId="{B9CEE788-8E8E-4B35-932B-F5E3571B2378}" destId="{15121998-1DFE-4587-969B-89966FCD89BE}" srcOrd="1" destOrd="0" presId="urn:microsoft.com/office/officeart/2005/8/layout/list1"/>
    <dgm:cxn modelId="{3C19420C-9C3B-48D3-8615-1C4D1DFF11EE}" type="presParOf" srcId="{E0078E8B-AB09-4AAD-9E2E-98E6A5FFDB9E}" destId="{A5F33679-84AB-4452-8A56-65153D3EFBB6}" srcOrd="5" destOrd="0" presId="urn:microsoft.com/office/officeart/2005/8/layout/list1"/>
    <dgm:cxn modelId="{7E54A28A-860B-42DC-8280-02143B2C4FB6}" type="presParOf" srcId="{E0078E8B-AB09-4AAD-9E2E-98E6A5FFDB9E}" destId="{A58212E3-6942-461B-8DD6-38EE8A80B2CA}" srcOrd="6" destOrd="0" presId="urn:microsoft.com/office/officeart/2005/8/layout/list1"/>
    <dgm:cxn modelId="{A281B6C3-0035-445F-BD34-FAC7753FBB56}" type="presParOf" srcId="{E0078E8B-AB09-4AAD-9E2E-98E6A5FFDB9E}" destId="{AD84993A-35D9-4CDC-B14C-C1098D769ABE}" srcOrd="7" destOrd="0" presId="urn:microsoft.com/office/officeart/2005/8/layout/list1"/>
    <dgm:cxn modelId="{0B4694B6-2674-4D34-BBFD-B39CE75E70C3}" type="presParOf" srcId="{E0078E8B-AB09-4AAD-9E2E-98E6A5FFDB9E}" destId="{09CDABC2-C6FE-4A38-BE72-A6A4C2249670}" srcOrd="8" destOrd="0" presId="urn:microsoft.com/office/officeart/2005/8/layout/list1"/>
    <dgm:cxn modelId="{1846EE52-8C82-493C-8F77-FB33811DA9BC}" type="presParOf" srcId="{09CDABC2-C6FE-4A38-BE72-A6A4C2249670}" destId="{BAC83FB5-B330-42FD-BE70-6CA01136FB03}" srcOrd="0" destOrd="0" presId="urn:microsoft.com/office/officeart/2005/8/layout/list1"/>
    <dgm:cxn modelId="{6E7F2A0B-B476-4B9E-A0E6-0869F42BC39A}" type="presParOf" srcId="{09CDABC2-C6FE-4A38-BE72-A6A4C2249670}" destId="{F8A1ED40-AFA7-464B-BA7C-13A0AB6DA2ED}" srcOrd="1" destOrd="0" presId="urn:microsoft.com/office/officeart/2005/8/layout/list1"/>
    <dgm:cxn modelId="{A6A02A21-0C20-49D4-811C-B6E780D1DCB5}" type="presParOf" srcId="{E0078E8B-AB09-4AAD-9E2E-98E6A5FFDB9E}" destId="{2D71AE06-16BD-4F19-BFD0-82136ED9F91B}" srcOrd="9" destOrd="0" presId="urn:microsoft.com/office/officeart/2005/8/layout/list1"/>
    <dgm:cxn modelId="{0AE6E065-455D-42D8-A92D-D57D3350ABF1}" type="presParOf" srcId="{E0078E8B-AB09-4AAD-9E2E-98E6A5FFDB9E}" destId="{AD9C1609-17C1-46AA-B1BB-423AA8C91B1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0CBDF0-8AD2-4B99-A9E1-961406D3ABC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2C81E01-9807-457A-829D-05278C3FB118}">
      <dgm:prSet phldrT="[Текст]"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1) выполнен строго в соответствии с действующим законодательством;</a:t>
          </a:r>
        </a:p>
      </dgm:t>
    </dgm:pt>
    <dgm:pt modelId="{0862C4EE-28D2-4D7F-AFA0-6CCBD835F685}" type="parTrans" cxnId="{47D78DA5-A496-4EBB-B61E-55F3FBB43A95}">
      <dgm:prSet/>
      <dgm:spPr/>
      <dgm:t>
        <a:bodyPr/>
        <a:lstStyle/>
        <a:p>
          <a:endParaRPr lang="ru-RU" sz="1500"/>
        </a:p>
      </dgm:t>
    </dgm:pt>
    <dgm:pt modelId="{CD745643-3EAA-4606-9B89-DDFCD0574AC4}" type="sibTrans" cxnId="{47D78DA5-A496-4EBB-B61E-55F3FBB43A95}">
      <dgm:prSet/>
      <dgm:spPr/>
      <dgm:t>
        <a:bodyPr/>
        <a:lstStyle/>
        <a:p>
          <a:endParaRPr lang="ru-RU" sz="1500"/>
        </a:p>
      </dgm:t>
    </dgm:pt>
    <dgm:pt modelId="{9B43EF6B-0237-49ED-AE4F-D02679D60121}">
      <dgm:prSet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2) имеет четкую структуру графической и текстовой частей, обусловленную требованиями Градостроительного кодекса и контракта № 18-2023-к от 04 сентября 2023 года;</a:t>
          </a:r>
        </a:p>
      </dgm:t>
    </dgm:pt>
    <dgm:pt modelId="{4E596780-8D10-4DB8-B69E-C6E388EF3C53}" type="parTrans" cxnId="{1FC8CE26-88C9-4DC9-9AE7-C0EE9C4E61C1}">
      <dgm:prSet/>
      <dgm:spPr/>
      <dgm:t>
        <a:bodyPr/>
        <a:lstStyle/>
        <a:p>
          <a:endParaRPr lang="ru-RU" sz="1500"/>
        </a:p>
      </dgm:t>
    </dgm:pt>
    <dgm:pt modelId="{9CEE6154-3482-4ED4-A905-0993EF3E11E4}" type="sibTrans" cxnId="{1FC8CE26-88C9-4DC9-9AE7-C0EE9C4E61C1}">
      <dgm:prSet/>
      <dgm:spPr/>
      <dgm:t>
        <a:bodyPr/>
        <a:lstStyle/>
        <a:p>
          <a:endParaRPr lang="ru-RU" sz="1500"/>
        </a:p>
      </dgm:t>
    </dgm:pt>
    <dgm:pt modelId="{0A4DE0D6-1463-4F8A-A685-FDF3BAB374E3}">
      <dgm:prSet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3) учитывает особенности развития Светлогорского городского округа</a:t>
          </a:r>
        </a:p>
      </dgm:t>
    </dgm:pt>
    <dgm:pt modelId="{D52227E3-BAC4-4EFD-9707-6FEC52C7AA5B}" type="parTrans" cxnId="{6ECC8663-68DF-4E48-B175-21D25FD6A785}">
      <dgm:prSet/>
      <dgm:spPr/>
      <dgm:t>
        <a:bodyPr/>
        <a:lstStyle/>
        <a:p>
          <a:endParaRPr lang="ru-RU" sz="1500"/>
        </a:p>
      </dgm:t>
    </dgm:pt>
    <dgm:pt modelId="{F4690137-37AE-4055-9966-8E8EF799EFA5}" type="sibTrans" cxnId="{6ECC8663-68DF-4E48-B175-21D25FD6A785}">
      <dgm:prSet/>
      <dgm:spPr/>
      <dgm:t>
        <a:bodyPr/>
        <a:lstStyle/>
        <a:p>
          <a:endParaRPr lang="ru-RU" sz="1500"/>
        </a:p>
      </dgm:t>
    </dgm:pt>
    <dgm:pt modelId="{5787D247-E8E3-4EA4-BBCC-D43C6BDE2A56}">
      <dgm:prSet custT="1"/>
      <dgm:spPr/>
      <dgm:t>
        <a:bodyPr/>
        <a:lstStyle/>
        <a:p>
          <a:r>
            <a:rPr lang="ru-RU" sz="1200" dirty="0">
              <a:latin typeface="Times New Roman" pitchFamily="18" charset="0"/>
              <a:cs typeface="Times New Roman" pitchFamily="18" charset="0"/>
            </a:rPr>
            <a:t>4) направлен на улучшение качества жизни населения Светлогорского городского округа</a:t>
          </a:r>
        </a:p>
      </dgm:t>
    </dgm:pt>
    <dgm:pt modelId="{651FC161-5340-47D7-87AC-A3359DBE4CAD}" type="parTrans" cxnId="{51A8B4CD-E485-4B62-AB4A-438BF7BF8AC0}">
      <dgm:prSet/>
      <dgm:spPr/>
      <dgm:t>
        <a:bodyPr/>
        <a:lstStyle/>
        <a:p>
          <a:endParaRPr lang="ru-RU" sz="1500"/>
        </a:p>
      </dgm:t>
    </dgm:pt>
    <dgm:pt modelId="{2262F9E1-2BBF-4446-A0E2-E60A143BADAB}" type="sibTrans" cxnId="{51A8B4CD-E485-4B62-AB4A-438BF7BF8AC0}">
      <dgm:prSet/>
      <dgm:spPr/>
      <dgm:t>
        <a:bodyPr/>
        <a:lstStyle/>
        <a:p>
          <a:endParaRPr lang="ru-RU" sz="1500"/>
        </a:p>
      </dgm:t>
    </dgm:pt>
    <dgm:pt modelId="{39E2F2F5-3980-4B2E-A567-C7D9739C842B}" type="pres">
      <dgm:prSet presAssocID="{7E0CBDF0-8AD2-4B99-A9E1-961406D3ABC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DDAB61-C186-4A9C-BE85-F0D8516541FD}" type="pres">
      <dgm:prSet presAssocID="{52C81E01-9807-457A-829D-05278C3FB118}" presName="parentLin" presStyleCnt="0"/>
      <dgm:spPr/>
    </dgm:pt>
    <dgm:pt modelId="{EC473BFB-C179-48F7-B827-2B41FA781929}" type="pres">
      <dgm:prSet presAssocID="{52C81E01-9807-457A-829D-05278C3FB11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9E55ABA-3D27-4442-9C29-CCACBDA1F7A4}" type="pres">
      <dgm:prSet presAssocID="{52C81E01-9807-457A-829D-05278C3FB118}" presName="parentText" presStyleLbl="node1" presStyleIdx="0" presStyleCnt="4" custScaleX="128123" custLinFactNeighborX="17958" custLinFactNeighborY="23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41C16-8857-4C7F-9559-4173A5071BA2}" type="pres">
      <dgm:prSet presAssocID="{52C81E01-9807-457A-829D-05278C3FB118}" presName="negativeSpace" presStyleCnt="0"/>
      <dgm:spPr/>
    </dgm:pt>
    <dgm:pt modelId="{8A7C46ED-AA63-4EFE-A350-0841865A137E}" type="pres">
      <dgm:prSet presAssocID="{52C81E01-9807-457A-829D-05278C3FB118}" presName="childText" presStyleLbl="conFgAcc1" presStyleIdx="0" presStyleCnt="4" custLinFactNeighborX="316" custLinFactNeighborY="-16108">
        <dgm:presLayoutVars>
          <dgm:bulletEnabled val="1"/>
        </dgm:presLayoutVars>
      </dgm:prSet>
      <dgm:spPr/>
    </dgm:pt>
    <dgm:pt modelId="{93FD5E0F-3DBD-4E75-BF7A-1262409EF1ED}" type="pres">
      <dgm:prSet presAssocID="{CD745643-3EAA-4606-9B89-DDFCD0574AC4}" presName="spaceBetweenRectangles" presStyleCnt="0"/>
      <dgm:spPr/>
    </dgm:pt>
    <dgm:pt modelId="{7F029688-4C2B-4BD2-AB3B-51CDCA66FBC0}" type="pres">
      <dgm:prSet presAssocID="{9B43EF6B-0237-49ED-AE4F-D02679D60121}" presName="parentLin" presStyleCnt="0"/>
      <dgm:spPr/>
    </dgm:pt>
    <dgm:pt modelId="{4A1AA607-912A-41F4-9B84-758E7418F840}" type="pres">
      <dgm:prSet presAssocID="{9B43EF6B-0237-49ED-AE4F-D02679D6012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0CD8119-F2EF-4577-93AB-C208734443EE}" type="pres">
      <dgm:prSet presAssocID="{9B43EF6B-0237-49ED-AE4F-D02679D60121}" presName="parentText" presStyleLbl="node1" presStyleIdx="1" presStyleCnt="4" custScaleX="127938" custScaleY="143606" custLinFactNeighborX="15157" custLinFactNeighborY="73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55C63-1327-40DC-B35F-912542018288}" type="pres">
      <dgm:prSet presAssocID="{9B43EF6B-0237-49ED-AE4F-D02679D60121}" presName="negativeSpace" presStyleCnt="0"/>
      <dgm:spPr/>
    </dgm:pt>
    <dgm:pt modelId="{861166A5-ED3C-45D1-B8C8-B09697E042DD}" type="pres">
      <dgm:prSet presAssocID="{9B43EF6B-0237-49ED-AE4F-D02679D60121}" presName="childText" presStyleLbl="conFgAcc1" presStyleIdx="1" presStyleCnt="4">
        <dgm:presLayoutVars>
          <dgm:bulletEnabled val="1"/>
        </dgm:presLayoutVars>
      </dgm:prSet>
      <dgm:spPr/>
    </dgm:pt>
    <dgm:pt modelId="{8F53EBEB-54D1-413F-A69F-DF5A45A4ACE2}" type="pres">
      <dgm:prSet presAssocID="{9CEE6154-3482-4ED4-A905-0993EF3E11E4}" presName="spaceBetweenRectangles" presStyleCnt="0"/>
      <dgm:spPr/>
    </dgm:pt>
    <dgm:pt modelId="{E199B757-266A-4109-A0DC-5C00B238DC2F}" type="pres">
      <dgm:prSet presAssocID="{0A4DE0D6-1463-4F8A-A685-FDF3BAB374E3}" presName="parentLin" presStyleCnt="0"/>
      <dgm:spPr/>
    </dgm:pt>
    <dgm:pt modelId="{A3708C4E-35F3-4DBE-8E1B-025D1663911B}" type="pres">
      <dgm:prSet presAssocID="{0A4DE0D6-1463-4F8A-A685-FDF3BAB374E3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4FA887D-6342-44EB-8FBA-2E112E8221EA}" type="pres">
      <dgm:prSet presAssocID="{0A4DE0D6-1463-4F8A-A685-FDF3BAB374E3}" presName="parentText" presStyleLbl="node1" presStyleIdx="2" presStyleCnt="4" custScaleX="129137" custLinFactNeighborX="-313" custLinFactNeighborY="-59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CA879-58A3-4383-9DE0-A7D54ECF6DEA}" type="pres">
      <dgm:prSet presAssocID="{0A4DE0D6-1463-4F8A-A685-FDF3BAB374E3}" presName="negativeSpace" presStyleCnt="0"/>
      <dgm:spPr/>
    </dgm:pt>
    <dgm:pt modelId="{70DCF08C-335E-44D8-AE4B-1875D522E105}" type="pres">
      <dgm:prSet presAssocID="{0A4DE0D6-1463-4F8A-A685-FDF3BAB374E3}" presName="childText" presStyleLbl="conFgAcc1" presStyleIdx="2" presStyleCnt="4">
        <dgm:presLayoutVars>
          <dgm:bulletEnabled val="1"/>
        </dgm:presLayoutVars>
      </dgm:prSet>
      <dgm:spPr/>
    </dgm:pt>
    <dgm:pt modelId="{4FAFC8AB-C029-4785-9600-402A777C9533}" type="pres">
      <dgm:prSet presAssocID="{F4690137-37AE-4055-9966-8E8EF799EFA5}" presName="spaceBetweenRectangles" presStyleCnt="0"/>
      <dgm:spPr/>
    </dgm:pt>
    <dgm:pt modelId="{66708F74-01CC-4557-887C-6697E7E4AAAA}" type="pres">
      <dgm:prSet presAssocID="{5787D247-E8E3-4EA4-BBCC-D43C6BDE2A56}" presName="parentLin" presStyleCnt="0"/>
      <dgm:spPr/>
    </dgm:pt>
    <dgm:pt modelId="{D2A62E28-425A-424E-AA64-A6DA56AF1AE6}" type="pres">
      <dgm:prSet presAssocID="{5787D247-E8E3-4EA4-BBCC-D43C6BDE2A5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A73307FC-2611-442C-B73A-CA09D218E02F}" type="pres">
      <dgm:prSet presAssocID="{5787D247-E8E3-4EA4-BBCC-D43C6BDE2A56}" presName="parentText" presStyleLbl="node1" presStyleIdx="3" presStyleCnt="4" custScaleX="129412" custScaleY="107259" custLinFactNeighborX="-1961" custLinFactNeighborY="29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A69DF-A942-4F78-AD65-96A1FC22E258}" type="pres">
      <dgm:prSet presAssocID="{5787D247-E8E3-4EA4-BBCC-D43C6BDE2A56}" presName="negativeSpace" presStyleCnt="0"/>
      <dgm:spPr/>
    </dgm:pt>
    <dgm:pt modelId="{1F8630A4-AEE0-4FC3-BED8-0F6466DCACFD}" type="pres">
      <dgm:prSet presAssocID="{5787D247-E8E3-4EA4-BBCC-D43C6BDE2A5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A11DAE91-0A5F-481A-8D9E-CBCF81073D2A}" type="presOf" srcId="{0A4DE0D6-1463-4F8A-A685-FDF3BAB374E3}" destId="{F4FA887D-6342-44EB-8FBA-2E112E8221EA}" srcOrd="1" destOrd="0" presId="urn:microsoft.com/office/officeart/2005/8/layout/list1"/>
    <dgm:cxn modelId="{47D78DA5-A496-4EBB-B61E-55F3FBB43A95}" srcId="{7E0CBDF0-8AD2-4B99-A9E1-961406D3ABC6}" destId="{52C81E01-9807-457A-829D-05278C3FB118}" srcOrd="0" destOrd="0" parTransId="{0862C4EE-28D2-4D7F-AFA0-6CCBD835F685}" sibTransId="{CD745643-3EAA-4606-9B89-DDFCD0574AC4}"/>
    <dgm:cxn modelId="{44999CA4-2A81-4A32-B20B-E64783F4F4A1}" type="presOf" srcId="{52C81E01-9807-457A-829D-05278C3FB118}" destId="{EC473BFB-C179-48F7-B827-2B41FA781929}" srcOrd="0" destOrd="0" presId="urn:microsoft.com/office/officeart/2005/8/layout/list1"/>
    <dgm:cxn modelId="{1FC8CE26-88C9-4DC9-9AE7-C0EE9C4E61C1}" srcId="{7E0CBDF0-8AD2-4B99-A9E1-961406D3ABC6}" destId="{9B43EF6B-0237-49ED-AE4F-D02679D60121}" srcOrd="1" destOrd="0" parTransId="{4E596780-8D10-4DB8-B69E-C6E388EF3C53}" sibTransId="{9CEE6154-3482-4ED4-A905-0993EF3E11E4}"/>
    <dgm:cxn modelId="{FEF9D285-4BDA-46D5-BB2B-EA3CE674E4B3}" type="presOf" srcId="{0A4DE0D6-1463-4F8A-A685-FDF3BAB374E3}" destId="{A3708C4E-35F3-4DBE-8E1B-025D1663911B}" srcOrd="0" destOrd="0" presId="urn:microsoft.com/office/officeart/2005/8/layout/list1"/>
    <dgm:cxn modelId="{ADACB77E-694A-42FB-87E2-57EEC20B1755}" type="presOf" srcId="{9B43EF6B-0237-49ED-AE4F-D02679D60121}" destId="{50CD8119-F2EF-4577-93AB-C208734443EE}" srcOrd="1" destOrd="0" presId="urn:microsoft.com/office/officeart/2005/8/layout/list1"/>
    <dgm:cxn modelId="{3B8A76FE-B5EA-4639-9034-3B2A91B3FF52}" type="presOf" srcId="{5787D247-E8E3-4EA4-BBCC-D43C6BDE2A56}" destId="{D2A62E28-425A-424E-AA64-A6DA56AF1AE6}" srcOrd="0" destOrd="0" presId="urn:microsoft.com/office/officeart/2005/8/layout/list1"/>
    <dgm:cxn modelId="{870BFA35-39DA-459E-A195-CE47442EAB5B}" type="presOf" srcId="{7E0CBDF0-8AD2-4B99-A9E1-961406D3ABC6}" destId="{39E2F2F5-3980-4B2E-A567-C7D9739C842B}" srcOrd="0" destOrd="0" presId="urn:microsoft.com/office/officeart/2005/8/layout/list1"/>
    <dgm:cxn modelId="{88FE25FF-DC35-4E0D-B4CF-004FDCF1A4D9}" type="presOf" srcId="{5787D247-E8E3-4EA4-BBCC-D43C6BDE2A56}" destId="{A73307FC-2611-442C-B73A-CA09D218E02F}" srcOrd="1" destOrd="0" presId="urn:microsoft.com/office/officeart/2005/8/layout/list1"/>
    <dgm:cxn modelId="{6ECC8663-68DF-4E48-B175-21D25FD6A785}" srcId="{7E0CBDF0-8AD2-4B99-A9E1-961406D3ABC6}" destId="{0A4DE0D6-1463-4F8A-A685-FDF3BAB374E3}" srcOrd="2" destOrd="0" parTransId="{D52227E3-BAC4-4EFD-9707-6FEC52C7AA5B}" sibTransId="{F4690137-37AE-4055-9966-8E8EF799EFA5}"/>
    <dgm:cxn modelId="{10ACD746-24DC-44FD-8DB0-5B3C58C8F71D}" type="presOf" srcId="{9B43EF6B-0237-49ED-AE4F-D02679D60121}" destId="{4A1AA607-912A-41F4-9B84-758E7418F840}" srcOrd="0" destOrd="0" presId="urn:microsoft.com/office/officeart/2005/8/layout/list1"/>
    <dgm:cxn modelId="{209B734F-633F-4CB8-B7EC-1C0947039F58}" type="presOf" srcId="{52C81E01-9807-457A-829D-05278C3FB118}" destId="{09E55ABA-3D27-4442-9C29-CCACBDA1F7A4}" srcOrd="1" destOrd="0" presId="urn:microsoft.com/office/officeart/2005/8/layout/list1"/>
    <dgm:cxn modelId="{51A8B4CD-E485-4B62-AB4A-438BF7BF8AC0}" srcId="{7E0CBDF0-8AD2-4B99-A9E1-961406D3ABC6}" destId="{5787D247-E8E3-4EA4-BBCC-D43C6BDE2A56}" srcOrd="3" destOrd="0" parTransId="{651FC161-5340-47D7-87AC-A3359DBE4CAD}" sibTransId="{2262F9E1-2BBF-4446-A0E2-E60A143BADAB}"/>
    <dgm:cxn modelId="{93517340-F2D7-449B-87B8-92AF80212F5C}" type="presParOf" srcId="{39E2F2F5-3980-4B2E-A567-C7D9739C842B}" destId="{92DDAB61-C186-4A9C-BE85-F0D8516541FD}" srcOrd="0" destOrd="0" presId="urn:microsoft.com/office/officeart/2005/8/layout/list1"/>
    <dgm:cxn modelId="{457B9C49-8C8B-47A9-94C5-22225C2A2566}" type="presParOf" srcId="{92DDAB61-C186-4A9C-BE85-F0D8516541FD}" destId="{EC473BFB-C179-48F7-B827-2B41FA781929}" srcOrd="0" destOrd="0" presId="urn:microsoft.com/office/officeart/2005/8/layout/list1"/>
    <dgm:cxn modelId="{12B2DB4F-DAC6-45C0-B2CB-E75B46DA371D}" type="presParOf" srcId="{92DDAB61-C186-4A9C-BE85-F0D8516541FD}" destId="{09E55ABA-3D27-4442-9C29-CCACBDA1F7A4}" srcOrd="1" destOrd="0" presId="urn:microsoft.com/office/officeart/2005/8/layout/list1"/>
    <dgm:cxn modelId="{60D302DD-4D8E-4D61-ABC9-DC043DE23F81}" type="presParOf" srcId="{39E2F2F5-3980-4B2E-A567-C7D9739C842B}" destId="{C2F41C16-8857-4C7F-9559-4173A5071BA2}" srcOrd="1" destOrd="0" presId="urn:microsoft.com/office/officeart/2005/8/layout/list1"/>
    <dgm:cxn modelId="{F2E4F30B-EC5B-4647-BE26-91EE5808AEFD}" type="presParOf" srcId="{39E2F2F5-3980-4B2E-A567-C7D9739C842B}" destId="{8A7C46ED-AA63-4EFE-A350-0841865A137E}" srcOrd="2" destOrd="0" presId="urn:microsoft.com/office/officeart/2005/8/layout/list1"/>
    <dgm:cxn modelId="{5595F00B-0915-4B4A-97CB-6FA51F0B5C04}" type="presParOf" srcId="{39E2F2F5-3980-4B2E-A567-C7D9739C842B}" destId="{93FD5E0F-3DBD-4E75-BF7A-1262409EF1ED}" srcOrd="3" destOrd="0" presId="urn:microsoft.com/office/officeart/2005/8/layout/list1"/>
    <dgm:cxn modelId="{6E8F6C18-20BE-434D-B2DB-DC051084ED68}" type="presParOf" srcId="{39E2F2F5-3980-4B2E-A567-C7D9739C842B}" destId="{7F029688-4C2B-4BD2-AB3B-51CDCA66FBC0}" srcOrd="4" destOrd="0" presId="urn:microsoft.com/office/officeart/2005/8/layout/list1"/>
    <dgm:cxn modelId="{B5586CEF-24A5-4879-88FE-D01B394E8029}" type="presParOf" srcId="{7F029688-4C2B-4BD2-AB3B-51CDCA66FBC0}" destId="{4A1AA607-912A-41F4-9B84-758E7418F840}" srcOrd="0" destOrd="0" presId="urn:microsoft.com/office/officeart/2005/8/layout/list1"/>
    <dgm:cxn modelId="{8BACD4CF-0CE3-4AD7-BBB6-2800092BF546}" type="presParOf" srcId="{7F029688-4C2B-4BD2-AB3B-51CDCA66FBC0}" destId="{50CD8119-F2EF-4577-93AB-C208734443EE}" srcOrd="1" destOrd="0" presId="urn:microsoft.com/office/officeart/2005/8/layout/list1"/>
    <dgm:cxn modelId="{76587CC4-1B41-4A62-9223-C34D9686B774}" type="presParOf" srcId="{39E2F2F5-3980-4B2E-A567-C7D9739C842B}" destId="{8F955C63-1327-40DC-B35F-912542018288}" srcOrd="5" destOrd="0" presId="urn:microsoft.com/office/officeart/2005/8/layout/list1"/>
    <dgm:cxn modelId="{C0CBDE52-6E18-4E65-A809-459A64EB8491}" type="presParOf" srcId="{39E2F2F5-3980-4B2E-A567-C7D9739C842B}" destId="{861166A5-ED3C-45D1-B8C8-B09697E042DD}" srcOrd="6" destOrd="0" presId="urn:microsoft.com/office/officeart/2005/8/layout/list1"/>
    <dgm:cxn modelId="{249EE8AF-9E55-4042-854D-F518A26F010E}" type="presParOf" srcId="{39E2F2F5-3980-4B2E-A567-C7D9739C842B}" destId="{8F53EBEB-54D1-413F-A69F-DF5A45A4ACE2}" srcOrd="7" destOrd="0" presId="urn:microsoft.com/office/officeart/2005/8/layout/list1"/>
    <dgm:cxn modelId="{7AF692F5-C892-4076-B63B-95A065F5E291}" type="presParOf" srcId="{39E2F2F5-3980-4B2E-A567-C7D9739C842B}" destId="{E199B757-266A-4109-A0DC-5C00B238DC2F}" srcOrd="8" destOrd="0" presId="urn:microsoft.com/office/officeart/2005/8/layout/list1"/>
    <dgm:cxn modelId="{9605DF94-4927-4DC9-8A8D-33BF14F8F889}" type="presParOf" srcId="{E199B757-266A-4109-A0DC-5C00B238DC2F}" destId="{A3708C4E-35F3-4DBE-8E1B-025D1663911B}" srcOrd="0" destOrd="0" presId="urn:microsoft.com/office/officeart/2005/8/layout/list1"/>
    <dgm:cxn modelId="{90FFF731-1465-4FA7-AE72-2E9A69CB839F}" type="presParOf" srcId="{E199B757-266A-4109-A0DC-5C00B238DC2F}" destId="{F4FA887D-6342-44EB-8FBA-2E112E8221EA}" srcOrd="1" destOrd="0" presId="urn:microsoft.com/office/officeart/2005/8/layout/list1"/>
    <dgm:cxn modelId="{90814FA7-0609-4878-B212-5B5A509EB8C3}" type="presParOf" srcId="{39E2F2F5-3980-4B2E-A567-C7D9739C842B}" destId="{8F2CA879-58A3-4383-9DE0-A7D54ECF6DEA}" srcOrd="9" destOrd="0" presId="urn:microsoft.com/office/officeart/2005/8/layout/list1"/>
    <dgm:cxn modelId="{C74E54D3-92BC-4E5A-A607-F00A36B3B6CC}" type="presParOf" srcId="{39E2F2F5-3980-4B2E-A567-C7D9739C842B}" destId="{70DCF08C-335E-44D8-AE4B-1875D522E105}" srcOrd="10" destOrd="0" presId="urn:microsoft.com/office/officeart/2005/8/layout/list1"/>
    <dgm:cxn modelId="{9AB3F673-8206-4B55-AE14-64394A18E567}" type="presParOf" srcId="{39E2F2F5-3980-4B2E-A567-C7D9739C842B}" destId="{4FAFC8AB-C029-4785-9600-402A777C9533}" srcOrd="11" destOrd="0" presId="urn:microsoft.com/office/officeart/2005/8/layout/list1"/>
    <dgm:cxn modelId="{E9A2E0CC-1E7E-4C1B-8A4A-71B66C564B22}" type="presParOf" srcId="{39E2F2F5-3980-4B2E-A567-C7D9739C842B}" destId="{66708F74-01CC-4557-887C-6697E7E4AAAA}" srcOrd="12" destOrd="0" presId="urn:microsoft.com/office/officeart/2005/8/layout/list1"/>
    <dgm:cxn modelId="{28D2C145-E5B9-42F4-9455-01BB68268AF2}" type="presParOf" srcId="{66708F74-01CC-4557-887C-6697E7E4AAAA}" destId="{D2A62E28-425A-424E-AA64-A6DA56AF1AE6}" srcOrd="0" destOrd="0" presId="urn:microsoft.com/office/officeart/2005/8/layout/list1"/>
    <dgm:cxn modelId="{3D70B2DD-02D8-4908-BF5E-D8D869B5F3EE}" type="presParOf" srcId="{66708F74-01CC-4557-887C-6697E7E4AAAA}" destId="{A73307FC-2611-442C-B73A-CA09D218E02F}" srcOrd="1" destOrd="0" presId="urn:microsoft.com/office/officeart/2005/8/layout/list1"/>
    <dgm:cxn modelId="{8EEC7128-2A19-452F-A980-683A5AF40A74}" type="presParOf" srcId="{39E2F2F5-3980-4B2E-A567-C7D9739C842B}" destId="{C2BA69DF-A942-4F78-AD65-96A1FC22E258}" srcOrd="13" destOrd="0" presId="urn:microsoft.com/office/officeart/2005/8/layout/list1"/>
    <dgm:cxn modelId="{4E83A94B-B7FA-4F2A-9DFD-25B7FFA617CD}" type="presParOf" srcId="{39E2F2F5-3980-4B2E-A567-C7D9739C842B}" destId="{1F8630A4-AEE0-4FC3-BED8-0F6466DCACF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2D9C1-DC06-4F74-A923-9D40BD0E554F}">
      <dsp:nvSpPr>
        <dsp:cNvPr id="0" name=""/>
        <dsp:cNvSpPr/>
      </dsp:nvSpPr>
      <dsp:spPr>
        <a:xfrm>
          <a:off x="0" y="282376"/>
          <a:ext cx="698477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00FC7-7542-4813-A151-8ABE1BA7C8F7}">
      <dsp:nvSpPr>
        <dsp:cNvPr id="0" name=""/>
        <dsp:cNvSpPr/>
      </dsp:nvSpPr>
      <dsp:spPr>
        <a:xfrm>
          <a:off x="341394" y="51239"/>
          <a:ext cx="6638949" cy="4820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806" tIns="0" rIns="18480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1) порядок применения правил и внесения в них изменений;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4926" y="74771"/>
        <a:ext cx="6591885" cy="434993"/>
      </dsp:txXfrm>
    </dsp:sp>
    <dsp:sp modelId="{A58212E3-6942-461B-8DD6-38EE8A80B2CA}">
      <dsp:nvSpPr>
        <dsp:cNvPr id="0" name=""/>
        <dsp:cNvSpPr/>
      </dsp:nvSpPr>
      <dsp:spPr>
        <a:xfrm>
          <a:off x="0" y="1053496"/>
          <a:ext cx="698477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21998-1DFE-4587-969B-89966FCD89BE}">
      <dsp:nvSpPr>
        <dsp:cNvPr id="0" name=""/>
        <dsp:cNvSpPr/>
      </dsp:nvSpPr>
      <dsp:spPr>
        <a:xfrm>
          <a:off x="347874" y="802576"/>
          <a:ext cx="6635318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806" tIns="0" rIns="18480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2) карту градостроительного зонирования;</a:t>
          </a:r>
        </a:p>
      </dsp:txBody>
      <dsp:txXfrm>
        <a:off x="372372" y="827074"/>
        <a:ext cx="6586322" cy="452844"/>
      </dsp:txXfrm>
    </dsp:sp>
    <dsp:sp modelId="{AD9C1609-17C1-46AA-B1BB-423AA8C91B1A}">
      <dsp:nvSpPr>
        <dsp:cNvPr id="0" name=""/>
        <dsp:cNvSpPr/>
      </dsp:nvSpPr>
      <dsp:spPr>
        <a:xfrm>
          <a:off x="0" y="1800199"/>
          <a:ext cx="698477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1ED40-AFA7-464B-BA7C-13A0AB6DA2ED}">
      <dsp:nvSpPr>
        <dsp:cNvPr id="0" name=""/>
        <dsp:cNvSpPr/>
      </dsp:nvSpPr>
      <dsp:spPr>
        <a:xfrm>
          <a:off x="347874" y="1573696"/>
          <a:ext cx="6635318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806" tIns="0" rIns="18480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i="0" kern="1200" dirty="0">
              <a:latin typeface="Times New Roman" pitchFamily="18" charset="0"/>
              <a:cs typeface="Times New Roman" pitchFamily="18" charset="0"/>
            </a:rPr>
            <a:t>3) градостроительные регламенты.</a:t>
          </a:r>
        </a:p>
      </dsp:txBody>
      <dsp:txXfrm>
        <a:off x="372372" y="1598194"/>
        <a:ext cx="6586322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C46ED-AA63-4EFE-A350-0841865A137E}">
      <dsp:nvSpPr>
        <dsp:cNvPr id="0" name=""/>
        <dsp:cNvSpPr/>
      </dsp:nvSpPr>
      <dsp:spPr>
        <a:xfrm>
          <a:off x="0" y="385468"/>
          <a:ext cx="73448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E55ABA-3D27-4442-9C29-CCACBDA1F7A4}">
      <dsp:nvSpPr>
        <dsp:cNvPr id="0" name=""/>
        <dsp:cNvSpPr/>
      </dsp:nvSpPr>
      <dsp:spPr>
        <a:xfrm>
          <a:off x="433189" y="108274"/>
          <a:ext cx="6587279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1) выполнен строго в соответствии с действующим законодательством;</a:t>
          </a:r>
        </a:p>
      </dsp:txBody>
      <dsp:txXfrm>
        <a:off x="463451" y="138536"/>
        <a:ext cx="6526755" cy="559396"/>
      </dsp:txXfrm>
    </dsp:sp>
    <dsp:sp modelId="{861166A5-ED3C-45D1-B8C8-B09697E042DD}">
      <dsp:nvSpPr>
        <dsp:cNvPr id="0" name=""/>
        <dsp:cNvSpPr/>
      </dsp:nvSpPr>
      <dsp:spPr>
        <a:xfrm>
          <a:off x="0" y="1626617"/>
          <a:ext cx="73448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258723"/>
              <a:satOff val="12514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D8119-F2EF-4577-93AB-C208734443EE}">
      <dsp:nvSpPr>
        <dsp:cNvPr id="0" name=""/>
        <dsp:cNvSpPr/>
      </dsp:nvSpPr>
      <dsp:spPr>
        <a:xfrm>
          <a:off x="422903" y="1092196"/>
          <a:ext cx="6577767" cy="890242"/>
        </a:xfrm>
        <a:prstGeom prst="roundRect">
          <a:avLst/>
        </a:prstGeom>
        <a:solidFill>
          <a:schemeClr val="accent3">
            <a:hueOff val="1258723"/>
            <a:satOff val="12514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2) имеет четкую структуру графической и текстовой частей, обусловленную требованиями Градостроительного кодекса и контракта № 18-2023-к от 04 сентября 2023 года;</a:t>
          </a:r>
        </a:p>
      </dsp:txBody>
      <dsp:txXfrm>
        <a:off x="466361" y="1135654"/>
        <a:ext cx="6490851" cy="803326"/>
      </dsp:txXfrm>
    </dsp:sp>
    <dsp:sp modelId="{70DCF08C-335E-44D8-AE4B-1875D522E105}">
      <dsp:nvSpPr>
        <dsp:cNvPr id="0" name=""/>
        <dsp:cNvSpPr/>
      </dsp:nvSpPr>
      <dsp:spPr>
        <a:xfrm>
          <a:off x="0" y="2579177"/>
          <a:ext cx="73448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517447"/>
              <a:satOff val="25027"/>
              <a:lumOff val="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FA887D-6342-44EB-8FBA-2E112E8221EA}">
      <dsp:nvSpPr>
        <dsp:cNvPr id="0" name=""/>
        <dsp:cNvSpPr/>
      </dsp:nvSpPr>
      <dsp:spPr>
        <a:xfrm>
          <a:off x="366091" y="2232245"/>
          <a:ext cx="6639412" cy="619920"/>
        </a:xfrm>
        <a:prstGeom prst="roundRect">
          <a:avLst/>
        </a:prstGeom>
        <a:solidFill>
          <a:schemeClr val="accent3">
            <a:hueOff val="2517447"/>
            <a:satOff val="25027"/>
            <a:lumOff val="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3) учитывает особенности развития Светлогорского городского округа</a:t>
          </a:r>
        </a:p>
      </dsp:txBody>
      <dsp:txXfrm>
        <a:off x="396353" y="2262507"/>
        <a:ext cx="6578888" cy="559396"/>
      </dsp:txXfrm>
    </dsp:sp>
    <dsp:sp modelId="{1F8630A4-AEE0-4FC3-BED8-0F6466DCACFD}">
      <dsp:nvSpPr>
        <dsp:cNvPr id="0" name=""/>
        <dsp:cNvSpPr/>
      </dsp:nvSpPr>
      <dsp:spPr>
        <a:xfrm>
          <a:off x="0" y="3576737"/>
          <a:ext cx="734481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76170"/>
              <a:satOff val="37541"/>
              <a:lumOff val="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307FC-2611-442C-B73A-CA09D218E02F}">
      <dsp:nvSpPr>
        <dsp:cNvPr id="0" name=""/>
        <dsp:cNvSpPr/>
      </dsp:nvSpPr>
      <dsp:spPr>
        <a:xfrm>
          <a:off x="360039" y="3240362"/>
          <a:ext cx="6653551" cy="664919"/>
        </a:xfrm>
        <a:prstGeom prst="roundRect">
          <a:avLst/>
        </a:prstGeom>
        <a:solidFill>
          <a:schemeClr val="accent3">
            <a:hueOff val="3776170"/>
            <a:satOff val="37541"/>
            <a:lumOff val="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latin typeface="Times New Roman" pitchFamily="18" charset="0"/>
              <a:cs typeface="Times New Roman" pitchFamily="18" charset="0"/>
            </a:rPr>
            <a:t>4) направлен на улучшение качества жизни населения Светлогорского городского округа</a:t>
          </a:r>
        </a:p>
      </dsp:txBody>
      <dsp:txXfrm>
        <a:off x="392498" y="3272821"/>
        <a:ext cx="6588633" cy="6000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9C6E309-0F8D-4322-9725-01CA958BA5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7C14BC85-5171-44B0-80CA-1882E4F3C6FA}" type="datetimeFigureOut">
              <a:rPr lang="ru-RU" smtClean="0"/>
              <a:pPr/>
              <a:t>20.03.2024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40" y="620688"/>
            <a:ext cx="7543800" cy="3672408"/>
          </a:xfrm>
        </p:spPr>
        <p:txBody>
          <a:bodyPr/>
          <a:lstStyle/>
          <a:p>
            <a:pPr algn="ctr"/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Презентация к проекту 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Правил землепользования и застройки</a:t>
            </a:r>
            <a:br>
              <a:rPr lang="ru-RU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000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br>
              <a:rPr lang="ru-RU" sz="3000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«Светлогорский городской округ» </a:t>
            </a:r>
            <a:br>
              <a:rPr lang="ru-RU" sz="3000" dirty="0">
                <a:latin typeface="Times New Roman" pitchFamily="18" charset="0"/>
                <a:cs typeface="Times New Roman" pitchFamily="18" charset="0"/>
              </a:rPr>
            </a:b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Калининградской области</a:t>
            </a:r>
            <a:br>
              <a:rPr lang="ru-RU" sz="3000" dirty="0">
                <a:latin typeface="Times New Roman" pitchFamily="18" charset="0"/>
                <a:cs typeface="Times New Roman" pitchFamily="18" charset="0"/>
              </a:rPr>
            </a:b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5085184"/>
            <a:ext cx="2350700" cy="10801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КОНТРАКТ № 18-2023-к </a:t>
            </a:r>
          </a:p>
          <a:p>
            <a:pPr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04 сентября 2023 г.</a:t>
            </a:r>
          </a:p>
          <a:p>
            <a:pPr>
              <a:spcBef>
                <a:spcPts val="0"/>
              </a:spcBef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Разработчик: </a:t>
            </a:r>
          </a:p>
          <a:p>
            <a:pPr>
              <a:spcBef>
                <a:spcPts val="0"/>
              </a:spcBef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ООО «НИПИ «ГЕОМИР»</a:t>
            </a:r>
          </a:p>
        </p:txBody>
      </p:sp>
    </p:spTree>
    <p:extLst>
      <p:ext uri="{BB962C8B-B14F-4D97-AF65-F5344CB8AC3E}">
        <p14:creationId xmlns:p14="http://schemas.microsoft.com/office/powerpoint/2010/main" val="234158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Карта зон с особыми условиями использования территорий,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границ территорий объектов культурного наследия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Карта зон с особыми условиями использования территорий, границ территорий объектов культурного наследия содержит: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границы зон с особыми условиями использования территорий, установленные в соответствии со статьей 105 Земельного кодекса Российской Федерации;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границы территорий объектов культурного наследия.</a:t>
            </a:r>
          </a:p>
        </p:txBody>
      </p:sp>
    </p:spTree>
    <p:extLst>
      <p:ext uri="{BB962C8B-B14F-4D97-AF65-F5344CB8AC3E}">
        <p14:creationId xmlns:p14="http://schemas.microsoft.com/office/powerpoint/2010/main" val="264626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Зоны с особыми условиями использования территорий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22981C6-47AE-B872-2055-8EA5D607D992}"/>
              </a:ext>
            </a:extLst>
          </p:cNvPr>
          <p:cNvSpPr txBox="1"/>
          <p:nvPr/>
        </p:nvSpPr>
        <p:spPr>
          <a:xfrm>
            <a:off x="444352" y="1083914"/>
            <a:ext cx="7632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Проектом определены следующие зоны с особыми условиями использования территорий:</a:t>
            </a:r>
          </a:p>
        </p:txBody>
      </p:sp>
      <p:pic>
        <p:nvPicPr>
          <p:cNvPr id="1026" name="Picture 2" descr="D:\РАБОТА\КАЛИНИНГРАДСКАЯ ОБЛАСТЬ\СВЕТЛОГОРСКИЙ ГО\сборка карт\09.02.2024\зоуит усл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84784"/>
            <a:ext cx="8421688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620000" cy="490066"/>
          </a:xfrm>
        </p:spPr>
        <p:txBody>
          <a:bodyPr/>
          <a:lstStyle/>
          <a:p>
            <a:pPr lvl="0"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Карта зон с особыми условиями использования территорий,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границ территорий объектов культурного наследия</a:t>
            </a:r>
          </a:p>
        </p:txBody>
      </p:sp>
      <p:pic>
        <p:nvPicPr>
          <p:cNvPr id="2050" name="Picture 2" descr="D:\РАБОТА\КАЛИНИНГРАДСКАЯ ОБЛАСТЬ\СВЕТЛОГОРСКИЙ ГО\сборка карт\09.02.2024\зоуит малень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17827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791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76200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Градостроительные регламенты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881311"/>
            <a:ext cx="77048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градостроительном регламенте в отношении земельных участков и объектов капитального строительства, расположенных в пределах соответствующей территориальной зоны, указываются: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виды разрешенного использования земельных участков и объектов капитального строительства;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предельные (минимальные и (или) максимальные) размеры земельных участков и предельные параметры разрешенного строительства, реконструкции объектов капитального строительства;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требования к архитектурно-градостроительному облику объекта капитального строительства;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ограничения использования земельных участков и объектов капитального строительства, устанавливаемые в соответствии с законодательством Российской Федерации;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 расчетные показатели минимально допустимого уровня обеспеченности территории объектами коммунальной, транспортной, социальной инфраструктур и расчетные показатели максимально допустимого уровня территориальной доступности указанных объектов для населения в случае, если в границах территориальной зоны, применительно к которой устанавливается градостроительный регламент, предусматривается осуществление деятельности по комплексному развитию территории.</a:t>
            </a:r>
          </a:p>
        </p:txBody>
      </p:sp>
    </p:spTree>
    <p:extLst>
      <p:ext uri="{BB962C8B-B14F-4D97-AF65-F5344CB8AC3E}">
        <p14:creationId xmlns:p14="http://schemas.microsoft.com/office/powerpoint/2010/main" val="954614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Порядок установления территориальных зон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64704"/>
            <a:ext cx="7897688" cy="5760640"/>
          </a:xfrm>
        </p:spPr>
        <p:txBody>
          <a:bodyPr>
            <a:noAutofit/>
          </a:bodyPr>
          <a:lstStyle/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При подготовке правил землепользования и застройки границы территориальных зон устанавливаются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учетом: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 возможности сочетания в пределах одной территориальной зоны различных видов существующего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планируемого использования земельных участков;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 функциональных зон и параметров их планируемого развития, определенных генеральным планом;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 определенных Градостроительным кодексом Российской Федерации территориальных зон;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 сложившейся планировки территории и существующего землепользования;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 планируемых изменений границ земель различных категорий;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6) предотвращения возможности причинения вреда объектам капитального строительства, расположенным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смежных земельных участках.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 Границы территориальных зон могут устанавливаться по: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 линиям магистралей, улиц, проездов, разделяющим транспортные потоки противоположных направлений;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 красным линиям;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 границам земельных участков;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 границам населенных пунктов в пределах Светлогорского городского округа;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 естественным границам природных объектов;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6) иным границам.</a:t>
            </a:r>
          </a:p>
          <a:p>
            <a:pPr marL="0" lvl="1" indent="450000" algn="just">
              <a:spcBef>
                <a:spcPts val="0"/>
              </a:spcBef>
              <a:buClr>
                <a:schemeClr val="accent1"/>
              </a:buClr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 Границы зон с особыми условиями использования территорий, границы территорий объектов культурного наследия, устанавливаемые в соответствии с законодательством Российской Федерации, границы территорий, применительно к которым предусматриваются требования к архитектурно-градостроительного облику объектов капитального строительства, могут не совпадать с границами территориальных зон.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Осуществление землепользования и застройки территорий,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границах которых предусматривается комплексное развитие территории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04461"/>
            <a:ext cx="8064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Целями комплексного развития территории являются: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обеспечение сбалансированного и устойчивого развития Светлогорского городского округа путем повышения качества городской среды и улучшения внешнего облика, архитектурно-стилистических и иных характеристик объектов капитального строительства;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обеспечение достижения показателей, в том числе в сфере жилищного строительства и улучшения жилищных условий граждан, в соответствии с указами Президента Российской Федерации, национальными проектами, государственными программами;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создание необходимых условий для развития транспортной, социальной, инженерной инфраструктур, благоустройства территорий Светлогорского городского округа , повышения территориальной доступности таких инфраструктур;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повышение эффективности использования территорий Светлогорского городского округа, в том числе формирование комфортной городской среды, создание мест обслуживания и мест приложения труда;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 создание условий для привлечения внебюджетных источников финансирования обновления застроенных территорий.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Комплексное развитие территории осуществляется в соответствии с Главой Х Градостроительного кодекса Российской Федерации, а также с гражданским законодательством, жилищным законодательством, земельным законодательством, законодательством об охране объектов культурного наследия (памятников истории и культуры) народов Российской Федерации, законодательством в области охраны окружающей среды.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Комплексное развитие территории устанавливается для территорий, отображенных на карте градостроительного зонирования в границах территориальной зоны П-3 Зона размещения производственных объектов IV, V классов опасности.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территорий, в границах которых предусмотрено комплексное развитие территории, устанавливаются расчетные показатели минимально допустимого уровня обеспеченности территории объектами коммунальной, транспортной, социальной инфраструктур и расчетные показатели максимально допустимого уровня территориальной доступности.</a:t>
            </a:r>
          </a:p>
        </p:txBody>
      </p:sp>
    </p:spTree>
    <p:extLst>
      <p:ext uri="{BB962C8B-B14F-4D97-AF65-F5344CB8AC3E}">
        <p14:creationId xmlns:p14="http://schemas.microsoft.com/office/powerpoint/2010/main" val="1477862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08912" cy="792088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Осуществление землепользования и застройки территорий, в границах которых предусматриваются требования к архитектурно-градостроительному облику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объекта капительного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строительства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52736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соответствии со статьей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1200" baseline="300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Градостроительного кодекса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Российской Федерации, постановлением Правительства Российской Федерации от 29 мая 2023 года № 857 «Об утверждении требований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 архитектурно-градостроительному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облику объекта капитального строительства и Правил согласования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архитектурно-градостроительного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облика объекта капитального строительства» архитектурно-градостроительный облик объекта капитального строительства подлежит согласованию в границах территорий, установленных на карте градостроительного зонирования настоящих Правил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соответствии с частью 6 статьей 30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Градостроительного кодекса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Российской Федерации устанавливаются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требования к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архитектурно-градостроительному облику объектов капитального строительства.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Требования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архитектурно-градостроительному облику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объекта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капитального строительства устанавливаются для территорий, отображенных на карте градостроительного зонирования в границах территориальных зон: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 Ж-2 Зона застройки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среднеэтажными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жилыми домами;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 Ж-3 Зона застройки малоэтажными жилыми домами;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 О-1 Зона размещения объектов делового, общественного и коммерческого назначения;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 О-2 Зона размещения объектов социального назначения;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 О-3 Зона размещения объектов физической культуры и спорта (спортивных сооружений);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О-5 Общественно-деловая и коммерческо-торговая зона;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7)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ОЖ Зона общественно-жилого назначения;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8)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Р-2 Зона объектов отдыха и туризма;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9)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КЗ Курортная зона;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10)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П-4 Коммунально-складская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зона;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11) Т-3 Зона размещения объектов транспорта и инженерной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инфраструктуры.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территорий, в границах которых предусмотрено согласование архитектурно-градостроительного облика объекта капительного строительства, установлены требования к объемно-пространственным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архитектурно-стилистическим характеристикам, которые изложены в текстовой части проекта правил землепользования и застройки.</a:t>
            </a:r>
          </a:p>
        </p:txBody>
      </p:sp>
    </p:spTree>
    <p:extLst>
      <p:ext uri="{BB962C8B-B14F-4D97-AF65-F5344CB8AC3E}">
        <p14:creationId xmlns:p14="http://schemas.microsoft.com/office/powerpoint/2010/main" val="616960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Выводы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7620000" cy="5492080"/>
          </a:xfrm>
        </p:spPr>
        <p:txBody>
          <a:bodyPr>
            <a:normAutofit/>
          </a:bodyPr>
          <a:lstStyle/>
          <a:p>
            <a:pPr marL="0" indent="450000" algn="just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Таким образом, разработанный Проект Правил землепользования и застройки Светлогорского городского округа: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03645974"/>
              </p:ext>
            </p:extLst>
          </p:nvPr>
        </p:nvGraphicFramePr>
        <p:xfrm>
          <a:off x="755576" y="1772816"/>
          <a:ext cx="7344816" cy="419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212" y="255955"/>
            <a:ext cx="7620000" cy="436741"/>
          </a:xfrm>
        </p:spPr>
        <p:txBody>
          <a:bodyPr/>
          <a:lstStyle/>
          <a:p>
            <a:pPr lvl="2" algn="l" rtl="0">
              <a:spcBef>
                <a:spcPct val="0"/>
              </a:spcBef>
            </a:pPr>
            <a:r>
              <a:rPr lang="ru-RU" b="1" kern="1200" spc="-10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Общие сведения о городском округе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980728"/>
            <a:ext cx="77152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Муниципальное образование «Светлогорский городской округ» Калининградской области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(далее – Светлогорский городской округ) находится на северо-западе Калининградской области.</a:t>
            </a:r>
          </a:p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севера и запада Светлогорский городской округ ограничен Балтийским морем. Протяженность границы вдоль берега Балтийского моря составляет 16 км.</a:t>
            </a:r>
          </a:p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Граница Светлогорского городского округа на западе начинается от пересечения берега Балтийского моря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 северной границей 87-го квартала Светлогорского лесничества Приморского лесхоза и идёт по береговой линии Балтийского моря в северо-восточном направлении до пересечения с оврагом у посёлка Рыбное (в 230 метрах восточнее реки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Светлогорка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состав городского округа входят: г. Светлогорск, п. Приморье, п. Молодогвардейское, п. Маяк,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Марьинское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 п. Лесное, п. Донское.</a:t>
            </a:r>
          </a:p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Город Светлогорск расположен на Калининградском полуострове (ранее — Самбийский полуостров)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районе приморских холмисто-моренных гряд, на побережье Балтийского моря, в тридцати километрах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 северо-западу от города Калининграда. Рельеф здесь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среднехолмистый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слабо расчленённый речной сетью.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31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128792" cy="576064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Цель разработки правил землепользования и застройки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7964" y="1844824"/>
            <a:ext cx="7620000" cy="4536504"/>
          </a:xfrm>
        </p:spPr>
        <p:txBody>
          <a:bodyPr>
            <a:noAutofit/>
          </a:bodyPr>
          <a:lstStyle/>
          <a:p>
            <a:pPr marL="0" indent="450000" algn="just">
              <a:spcBef>
                <a:spcPts val="0"/>
              </a:spcBef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 Правила землепользования и застройки разрабатываются в целях: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создания условий для устойчивого развития территории Светлогорского городского округа, сохранения окружающей среды и объектов культурного наследия;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создания условий для планировки территорий Светлогорского городского округа;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обеспечения прав и законных интересов физических и юридических лиц, в том числе правообладателей земельных участков и объектов капитального строительства;</a:t>
            </a:r>
          </a:p>
          <a:p>
            <a:pPr marL="0" indent="450000" algn="just">
              <a:spcBef>
                <a:spcPts val="0"/>
              </a:spcBef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создания условий для привлечения инвестиций, в том числе путем предоставления возможности выбора наиболее эффективных видов разрешенного использования земельных участков и объектов капитального строительства.</a:t>
            </a:r>
          </a:p>
        </p:txBody>
      </p:sp>
    </p:spTree>
    <p:extLst>
      <p:ext uri="{BB962C8B-B14F-4D97-AF65-F5344CB8AC3E}">
        <p14:creationId xmlns:p14="http://schemas.microsoft.com/office/powerpoint/2010/main" val="391056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7620000" cy="5112568"/>
          </a:xfrm>
        </p:spPr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Проект Правил землепользования и застройки Светлогорского городского округа включает в себя:</a:t>
            </a:r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/>
          </a:p>
          <a:p>
            <a:pPr algn="just"/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Проект Правил землепользования и застройки Светлогорского городского округа разработан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соответствии с генеральным планом муниципального образования «Светлогорский городской округ» Калининградской области, утвержденным постановлением Правительства Калининградской области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 11 февраля 2020 года № 59 (с изменениями, внесенными постановлением Правительства Калининградской области от 03 августа 2020 года № 541, приказом Министерства градостроительной политики Калининградской области от 14 июля 2023 года № 316).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282154"/>
          </a:xfrm>
        </p:spPr>
        <p:txBody>
          <a:bodyPr/>
          <a:lstStyle/>
          <a:p>
            <a:pPr algn="just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Состав проекта Правил землепользования и  застройки муниципального образования «Светлогорский городской округ» Калининградской области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58276311"/>
              </p:ext>
            </p:extLst>
          </p:nvPr>
        </p:nvGraphicFramePr>
        <p:xfrm>
          <a:off x="899592" y="2132856"/>
          <a:ext cx="6984776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354162"/>
          </a:xfrm>
        </p:spPr>
        <p:txBody>
          <a:bodyPr/>
          <a:lstStyle/>
          <a:p>
            <a:pPr lvl="0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Порядок применения правил землепользования и застройки и внесения в них изменений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772816"/>
            <a:ext cx="7704856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Порядок применения правил землепользования и застройки и внесения в них изменений включает в себя положения: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положение о регулировании землепользования и застройки;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положение об изменении видов разрешенного использования земельных участков и объектов капитального строительства физическими и юридическими лицами;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положение о подготовке документации по планировке территории;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положение о проведении общественных обсуждений или публичных слушаний по вопросам землепользования и застройки;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 положение о внесении изменений в Правила землепользования и застройки;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6)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положение о регулирования иных вопросов землепользования и застройки.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257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Карта градостроительного зонирования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77048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Карта градостроительного зонирования содержит: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границы территориальных зон, установленные настоящими Правилами с учетом требований принадлежности каждого земельного участка только к одной территориальной зоне (за исключением земельных участков, границы которых в соответствии с земельным законодательством могут пересекать границы территориальных зон);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границы населенных пунктов, входящих в состав Светлогорского городского округа;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границы зон с особыми условиями использования территорий, границы территорий объектов культурного наследия, защитные зоны объектов культурного наследия (на отдельной карте);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территории, в границах которых предусматривается осуществление комплексного развития территории;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 территории, в границах которых предусматриваются требования к архитектурно-градостроительному облику объектов капитального строительства. </a:t>
            </a:r>
          </a:p>
        </p:txBody>
      </p:sp>
    </p:spTree>
    <p:extLst>
      <p:ext uri="{BB962C8B-B14F-4D97-AF65-F5344CB8AC3E}">
        <p14:creationId xmlns:p14="http://schemas.microsoft.com/office/powerpoint/2010/main" val="66528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Территориальные зоны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Территориальные зоны определяются с учетом: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1) возможности сочетания в пределах одной территориальной зоны различных видов существующего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планируемого использования земельных участков;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2) функциональных зон и параметров их планируемого развития, определенных Генеральным планом Светлогорского городского округа;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3) определенных статьей 35 Градостроительного кодекса Российской Федерации территориальных зон;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4) сложившейся планировки территории и существующего землепользования;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5) планируемых изменений границ земель различных категорий;</a:t>
            </a:r>
          </a:p>
          <a:p>
            <a:pPr marL="0" lvl="1" indent="450000" algn="just">
              <a:buClr>
                <a:schemeClr val="accent1"/>
              </a:buCl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6) предотвращения возможности причинения вреда объектам капитального строительства, расположенным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смежных земельных участках.</a:t>
            </a:r>
          </a:p>
        </p:txBody>
      </p:sp>
    </p:spTree>
    <p:extLst>
      <p:ext uri="{BB962C8B-B14F-4D97-AF65-F5344CB8AC3E}">
        <p14:creationId xmlns:p14="http://schemas.microsoft.com/office/powerpoint/2010/main" val="3728343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620000" cy="576064"/>
          </a:xfrm>
        </p:spPr>
        <p:txBody>
          <a:bodyPr/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Территориальные зоны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692696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Проектом определены следующие территориальные зоны:</a:t>
            </a:r>
          </a:p>
        </p:txBody>
      </p:sp>
      <p:pic>
        <p:nvPicPr>
          <p:cNvPr id="3" name="Picture 2" descr="D:\РАБОТА\КАЛИНИНГРАДСКАЯ ОБЛАСТЬ\СВЕТЛОГОРСКИЙ ГО\сборка карт\09.02.2024\гз условник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8"/>
          <a:stretch/>
        </p:blipFill>
        <p:spPr bwMode="auto">
          <a:xfrm>
            <a:off x="203137" y="1196752"/>
            <a:ext cx="8185287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56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620000" cy="490066"/>
          </a:xfrm>
        </p:spPr>
        <p:txBody>
          <a:bodyPr/>
          <a:lstStyle/>
          <a:p>
            <a:pPr lvl="0" algn="ctr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Карта градостроительного зонирования</a:t>
            </a:r>
          </a:p>
        </p:txBody>
      </p:sp>
      <p:pic>
        <p:nvPicPr>
          <p:cNvPr id="1026" name="Picture 2" descr="D:\РАБОТА\КАЛИНИНГРАДСКАЯ ОБЛАСТЬ\СВЕТЛОГОРСКИЙ ГО\сборка карт\09.02.2024\гз малень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28" y="764704"/>
            <a:ext cx="8180288" cy="489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1496</TotalTime>
  <Words>1027</Words>
  <Application>Microsoft Office PowerPoint</Application>
  <PresentationFormat>Экран (4:3)</PresentationFormat>
  <Paragraphs>128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Соседство</vt:lpstr>
      <vt:lpstr>Презентация к проекту  Правил землепользования и застройки  муниципального образования «Светлогорский городской округ»  Калининградской области </vt:lpstr>
      <vt:lpstr>Общие сведения о городском округе</vt:lpstr>
      <vt:lpstr>Цель разработки правил землепользования и застройки</vt:lpstr>
      <vt:lpstr>Состав проекта Правил землепользования и  застройки муниципального образования «Светлогорский городской округ» Калининградской области</vt:lpstr>
      <vt:lpstr>Порядок применения правил землепользования и застройки и внесения в них изменений  </vt:lpstr>
      <vt:lpstr>Карта градостроительного зонирования</vt:lpstr>
      <vt:lpstr>Территориальные зоны </vt:lpstr>
      <vt:lpstr>Территориальные зоны </vt:lpstr>
      <vt:lpstr>Карта градостроительного зонирования</vt:lpstr>
      <vt:lpstr>Карта зон с особыми условиями использования территорий,  границ территорий объектов культурного наследия</vt:lpstr>
      <vt:lpstr>Зоны с особыми условиями использования территорий</vt:lpstr>
      <vt:lpstr>Карта зон с особыми условиями использования территорий,  границ территорий объектов культурного наследия</vt:lpstr>
      <vt:lpstr>Презентация PowerPoint</vt:lpstr>
      <vt:lpstr>Порядок установления территориальных зон</vt:lpstr>
      <vt:lpstr>Осуществление землепользования и застройки территорий, в границах которых предусматривается комплексное развитие территории</vt:lpstr>
      <vt:lpstr>Осуществление землепользования и застройки территорий, в границах которых предусматриваются требования к архитектурно-градостроительному облику объекта капительного строительства</vt:lpstr>
      <vt:lpstr>Выводы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Местные нормативы градостроительного проектирования Октябрьского района Пермского края и сельских поселений Октябрьского района Пермского края</dc:title>
  <dc:creator>Пользователь</dc:creator>
  <cp:lastModifiedBy>Пользователь</cp:lastModifiedBy>
  <cp:revision>127</cp:revision>
  <dcterms:created xsi:type="dcterms:W3CDTF">2017-10-24T08:36:00Z</dcterms:created>
  <dcterms:modified xsi:type="dcterms:W3CDTF">2024-03-20T13:05:35Z</dcterms:modified>
</cp:coreProperties>
</file>